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handoutMasterIdLst>
    <p:handoutMasterId r:id="rId22"/>
  </p:handoutMasterIdLst>
  <p:sldIdLst>
    <p:sldId id="256" r:id="rId2"/>
    <p:sldId id="258" r:id="rId3"/>
    <p:sldId id="259" r:id="rId4"/>
    <p:sldId id="260" r:id="rId5"/>
    <p:sldId id="277" r:id="rId6"/>
    <p:sldId id="261" r:id="rId7"/>
    <p:sldId id="262" r:id="rId8"/>
    <p:sldId id="264" r:id="rId9"/>
    <p:sldId id="265" r:id="rId10"/>
    <p:sldId id="263" r:id="rId11"/>
    <p:sldId id="270" r:id="rId12"/>
    <p:sldId id="271" r:id="rId13"/>
    <p:sldId id="267" r:id="rId14"/>
    <p:sldId id="266" r:id="rId15"/>
    <p:sldId id="269" r:id="rId16"/>
    <p:sldId id="276" r:id="rId17"/>
    <p:sldId id="275" r:id="rId18"/>
    <p:sldId id="274" r:id="rId19"/>
    <p:sldId id="272" r:id="rId20"/>
  </p:sldIdLst>
  <p:sldSz cx="12192000" cy="6858000"/>
  <p:notesSz cx="6858000" cy="10096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3FBD33-B778-4DB8-A1DD-BAE7406F61F8}" v="1" dt="2018-06-20T16:56:21.837"/>
    <p1510:client id="{A491B067-BB13-4CD3-84FF-97F699BD3847}" v="58" dt="2018-06-20T17:23:53.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14" autoAdjust="0"/>
  </p:normalViewPr>
  <p:slideViewPr>
    <p:cSldViewPr snapToGrid="0">
      <p:cViewPr varScale="1">
        <p:scale>
          <a:sx n="81" d="100"/>
          <a:sy n="81" d="100"/>
        </p:scale>
        <p:origin x="96"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50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65088"/>
          </a:xfrm>
          <a:prstGeom prst="rect">
            <a:avLst/>
          </a:prstGeom>
        </p:spPr>
        <p:txBody>
          <a:bodyPr vert="horz" lIns="91440" tIns="45720" rIns="91440" bIns="45720" rtlCol="0"/>
          <a:lstStyle>
            <a:lvl1pPr algn="r">
              <a:defRPr sz="1200"/>
            </a:lvl1pPr>
          </a:lstStyle>
          <a:p>
            <a:fld id="{EDE960D5-230C-4A05-AC90-1D828E104AA8}" type="datetimeFigureOut">
              <a:rPr lang="en-US" smtClean="0"/>
              <a:t>8/29/2018</a:t>
            </a:fld>
            <a:endParaRPr lang="en-US"/>
          </a:p>
        </p:txBody>
      </p:sp>
      <p:sp>
        <p:nvSpPr>
          <p:cNvPr id="4" name="Footer Placeholder 3"/>
          <p:cNvSpPr>
            <a:spLocks noGrp="1"/>
          </p:cNvSpPr>
          <p:nvPr>
            <p:ph type="ftr" sz="quarter" idx="2"/>
          </p:nvPr>
        </p:nvSpPr>
        <p:spPr>
          <a:xfrm>
            <a:off x="0" y="1230313"/>
            <a:ext cx="2971800" cy="650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1230313"/>
            <a:ext cx="2971800" cy="65087"/>
          </a:xfrm>
          <a:prstGeom prst="rect">
            <a:avLst/>
          </a:prstGeom>
        </p:spPr>
        <p:txBody>
          <a:bodyPr vert="horz" lIns="91440" tIns="45720" rIns="91440" bIns="45720" rtlCol="0" anchor="b"/>
          <a:lstStyle>
            <a:lvl1pPr algn="r">
              <a:defRPr sz="1200"/>
            </a:lvl1pPr>
          </a:lstStyle>
          <a:p>
            <a:fld id="{21B23F4E-07B8-4889-99A7-A49D305DC9BF}" type="slidenum">
              <a:rPr lang="en-US" smtClean="0"/>
              <a:t>‹#›</a:t>
            </a:fld>
            <a:endParaRPr lang="en-US"/>
          </a:p>
        </p:txBody>
      </p:sp>
    </p:spTree>
    <p:extLst>
      <p:ext uri="{BB962C8B-B14F-4D97-AF65-F5344CB8AC3E}">
        <p14:creationId xmlns:p14="http://schemas.microsoft.com/office/powerpoint/2010/main" val="3651626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F7600-E55B-44A5-9DC6-969CCDCF1CDF}" type="datetimeFigureOut">
              <a:rPr lang="en-US" smtClean="0"/>
              <a:t>8/29/2018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CAC52-3DA3-41F8-A223-6191AC658897}" type="slidenum">
              <a:rPr lang="en-US" smtClean="0"/>
              <a:t>‹#›</a:t>
            </a:fld>
            <a:endParaRPr lang="en-US" dirty="0"/>
          </a:p>
        </p:txBody>
      </p:sp>
    </p:spTree>
    <p:extLst>
      <p:ext uri="{BB962C8B-B14F-4D97-AF65-F5344CB8AC3E}">
        <p14:creationId xmlns:p14="http://schemas.microsoft.com/office/powerpoint/2010/main" val="270496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ommonsense.org/education/videos/oversharing-think-before-you-pos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ommonsensemedia.org/videos/what-is-digital-citizenshi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Digital</a:t>
            </a:r>
            <a:r>
              <a:rPr lang="en-US" baseline="0" dirty="0"/>
              <a:t> Citizenship </a:t>
            </a:r>
            <a:r>
              <a:rPr lang="en-US" dirty="0"/>
              <a:t>101</a:t>
            </a:r>
            <a:endParaRPr lang="en-US"/>
          </a:p>
          <a:p>
            <a:r>
              <a:rPr lang="en-US"/>
              <a:t>Introduce</a:t>
            </a:r>
            <a:r>
              <a:rPr lang="en-US">
                <a:cs typeface="Calibri"/>
              </a:rPr>
              <a:t> yourself and verify that students all have a copy of the note taker and have some colored pencils or highlighters to doodle with.</a:t>
            </a:r>
            <a:endParaRPr lang="en-US"/>
          </a:p>
        </p:txBody>
      </p:sp>
      <p:sp>
        <p:nvSpPr>
          <p:cNvPr id="4" name="Slide Number Placeholder 3"/>
          <p:cNvSpPr>
            <a:spLocks noGrp="1"/>
          </p:cNvSpPr>
          <p:nvPr>
            <p:ph type="sldNum" sz="quarter" idx="10"/>
          </p:nvPr>
        </p:nvSpPr>
        <p:spPr/>
        <p:txBody>
          <a:bodyPr/>
          <a:lstStyle/>
          <a:p>
            <a:fld id="{B50CAC52-3DA3-41F8-A223-6191AC658897}" type="slidenum">
              <a:rPr lang="en-US" smtClean="0"/>
              <a:t>1</a:t>
            </a:fld>
            <a:endParaRPr lang="en-US" dirty="0"/>
          </a:p>
        </p:txBody>
      </p:sp>
    </p:spTree>
    <p:extLst>
      <p:ext uri="{BB962C8B-B14F-4D97-AF65-F5344CB8AC3E}">
        <p14:creationId xmlns:p14="http://schemas.microsoft.com/office/powerpoint/2010/main" val="2631791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Don’t share personal information - Remember, that includes your address, phone numbers, usernames,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passwords and schedule.  DO NOT</a:t>
            </a:r>
            <a:r>
              <a:rPr lang="en-US" sz="1200" kern="1200" baseline="0" dirty="0">
                <a:solidFill>
                  <a:schemeClr val="tx1"/>
                </a:solidFill>
                <a:effectLst/>
                <a:latin typeface="+mn-lt"/>
                <a:ea typeface="+mn-ea"/>
                <a:cs typeface="+mn-cs"/>
              </a:rPr>
              <a:t> share your phone password or your TUSD username/password!  Today you’re BFFs.  Tomorrow you are mortal enemies because you like the same boy.</a:t>
            </a: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privacy settings and check them often - That means setting your page to private and limiting who can see your posts and pictures.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Choose appropriate screennames - You don’t want to give the wrong impression, so pick something that’s not embarrassing or offensive.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Only accept friends you know in real life - That goes for “friends of friends,” too. If you don’t know them, don’t add them!</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Don’t make jokes that are threats - They can be taken out of context and you can get in serious trouble. Example:</a:t>
            </a:r>
            <a:r>
              <a:rPr lang="en-US" sz="1200" kern="1200" baseline="0" dirty="0">
                <a:solidFill>
                  <a:schemeClr val="tx1"/>
                </a:solidFill>
                <a:effectLst/>
                <a:latin typeface="+mn-lt"/>
                <a:ea typeface="+mn-ea"/>
                <a:cs typeface="+mn-cs"/>
              </a:rPr>
              <a:t> you don’t joke about guns.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0CAC52-3DA3-41F8-A223-6191AC658897}" type="slidenum">
              <a:rPr lang="en-US" smtClean="0"/>
              <a:t>10</a:t>
            </a:fld>
            <a:endParaRPr lang="en-US" dirty="0"/>
          </a:p>
        </p:txBody>
      </p:sp>
    </p:spTree>
    <p:extLst>
      <p:ext uri="{BB962C8B-B14F-4D97-AF65-F5344CB8AC3E}">
        <p14:creationId xmlns:p14="http://schemas.microsoft.com/office/powerpoint/2010/main" val="391583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Bulllying is defined</a:t>
            </a:r>
            <a:r>
              <a:rPr lang="en-US" sz="1200" kern="1200" baseline="0" dirty="0">
                <a:solidFill>
                  <a:schemeClr val="tx1"/>
                </a:solidFill>
                <a:effectLst/>
                <a:latin typeface="+mn-lt"/>
                <a:ea typeface="+mn-ea"/>
                <a:cs typeface="+mn-cs"/>
              </a:rPr>
              <a:t> as repeated, intentional unwanted aggression.  It can be physical.  I can be verbal.  It can face-to-face.  It can be online.  </a:t>
            </a:r>
          </a:p>
          <a:p>
            <a:pPr marL="0" lv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lvl="0" indent="0">
              <a:buFont typeface="Arial" panose="020B0604020202020204" pitchFamily="34" charset="0"/>
              <a:buNone/>
            </a:pPr>
            <a:r>
              <a:rPr lang="en-US" sz="1200" kern="1200" baseline="0" dirty="0">
                <a:solidFill>
                  <a:schemeClr val="tx1"/>
                </a:solidFill>
                <a:effectLst/>
                <a:latin typeface="+mn-lt"/>
                <a:ea typeface="+mn-ea"/>
                <a:cs typeface="+mn-cs"/>
              </a:rPr>
              <a:t>TUSD can intervene with a situation on social media (private accounts) if it affects the victims ability to feel safe in the educational environment.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0CAC52-3DA3-41F8-A223-6191AC658897}" type="slidenum">
              <a:rPr lang="en-US" smtClean="0"/>
              <a:t>11</a:t>
            </a:fld>
            <a:endParaRPr lang="en-US" dirty="0"/>
          </a:p>
        </p:txBody>
      </p:sp>
    </p:spTree>
    <p:extLst>
      <p:ext uri="{BB962C8B-B14F-4D97-AF65-F5344CB8AC3E}">
        <p14:creationId xmlns:p14="http://schemas.microsoft.com/office/powerpoint/2010/main" val="3090952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Remind students to fill in their note taker.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0CAC52-3DA3-41F8-A223-6191AC658897}" type="slidenum">
              <a:rPr lang="en-US" smtClean="0"/>
              <a:t>12</a:t>
            </a:fld>
            <a:endParaRPr lang="en-US" dirty="0"/>
          </a:p>
        </p:txBody>
      </p:sp>
    </p:spTree>
    <p:extLst>
      <p:ext uri="{BB962C8B-B14F-4D97-AF65-F5344CB8AC3E}">
        <p14:creationId xmlns:p14="http://schemas.microsoft.com/office/powerpoint/2010/main" val="3133334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Students need to understand that their actions, even those taken online and behind multiple computer screens, can and do have enormous consequences.</a:t>
            </a:r>
          </a:p>
          <a:p>
            <a:pPr fontAlgn="base"/>
            <a:r>
              <a:rPr lang="en-US" sz="1200" b="0" i="0" kern="1200" dirty="0">
                <a:solidFill>
                  <a:schemeClr val="tx1"/>
                </a:solidFill>
                <a:effectLst/>
                <a:latin typeface="+mn-lt"/>
                <a:ea typeface="+mn-ea"/>
                <a:cs typeface="+mn-cs"/>
              </a:rPr>
              <a:t>The emotional results of behaving disrespectfully online are arguably the most important thing to stress here, but there can be professional and legal consequences for bad online behavior as well. If you say hurtful things on social media that future potential employers (or friends, for that matter) can see, it will have long-term effects on what people think about you and may impact the opportunities you have.</a:t>
            </a:r>
          </a:p>
          <a:p>
            <a:pPr marL="0" lvl="0" indent="0">
              <a:buFont typeface="Arial" panose="020B0604020202020204" pitchFamily="34" charset="0"/>
              <a:buNone/>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0CAC52-3DA3-41F8-A223-6191AC658897}" type="slidenum">
              <a:rPr lang="en-US" smtClean="0"/>
              <a:t>13</a:t>
            </a:fld>
            <a:endParaRPr lang="en-US" dirty="0"/>
          </a:p>
        </p:txBody>
      </p:sp>
    </p:spTree>
    <p:extLst>
      <p:ext uri="{BB962C8B-B14F-4D97-AF65-F5344CB8AC3E}">
        <p14:creationId xmlns:p14="http://schemas.microsoft.com/office/powerpoint/2010/main" val="2542601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This most important</a:t>
            </a:r>
            <a:r>
              <a:rPr lang="en-US" sz="1200" kern="1200" baseline="0" dirty="0">
                <a:solidFill>
                  <a:schemeClr val="tx1"/>
                </a:solidFill>
                <a:effectLst/>
                <a:latin typeface="+mn-lt"/>
                <a:ea typeface="+mn-ea"/>
                <a:cs typeface="+mn-cs"/>
              </a:rPr>
              <a:t> thing to remember is that once you post something online, you can’t take it back</a:t>
            </a:r>
          </a:p>
          <a:p>
            <a:pPr marL="0" lvl="0" indent="0">
              <a:buFont typeface="Arial" panose="020B0604020202020204" pitchFamily="34" charset="0"/>
              <a:buNone/>
            </a:pPr>
            <a:r>
              <a:rPr lang="en-US" sz="1200" kern="1200" baseline="0" dirty="0">
                <a:solidFill>
                  <a:schemeClr val="tx1"/>
                </a:solidFill>
                <a:effectLst/>
                <a:latin typeface="+mn-lt"/>
                <a:ea typeface="+mn-ea"/>
                <a:cs typeface="+mn-cs"/>
              </a:rPr>
              <a:t>And just because you’ve deleted something doesn’t mean it’s gone.</a:t>
            </a:r>
          </a:p>
          <a:p>
            <a:pPr marL="0" lv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Again what</a:t>
            </a:r>
            <a:r>
              <a:rPr lang="en-US" sz="1200" kern="1200" baseline="0" dirty="0">
                <a:solidFill>
                  <a:schemeClr val="tx1"/>
                </a:solidFill>
                <a:effectLst/>
                <a:latin typeface="+mn-lt"/>
                <a:ea typeface="+mn-ea"/>
                <a:cs typeface="+mn-cs"/>
              </a:rPr>
              <a:t> you do online matters.  You could</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Get a bad reputation.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punished at home, at school or even by the law.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Hurt your chances of getting into college or getting a job in the future.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And could lead to loss of privileges and</a:t>
            </a:r>
            <a:r>
              <a:rPr lang="en-US" sz="1200" kern="1200" baseline="0" dirty="0">
                <a:solidFill>
                  <a:schemeClr val="tx1"/>
                </a:solidFill>
                <a:effectLst/>
                <a:latin typeface="+mn-lt"/>
                <a:ea typeface="+mn-ea"/>
                <a:cs typeface="+mn-cs"/>
              </a:rPr>
              <a:t> or disciplinary action. </a:t>
            </a: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0CAC52-3DA3-41F8-A223-6191AC658897}" type="slidenum">
              <a:rPr lang="en-US" smtClean="0"/>
              <a:t>14</a:t>
            </a:fld>
            <a:endParaRPr lang="en-US" dirty="0"/>
          </a:p>
        </p:txBody>
      </p:sp>
    </p:spTree>
    <p:extLst>
      <p:ext uri="{BB962C8B-B14F-4D97-AF65-F5344CB8AC3E}">
        <p14:creationId xmlns:p14="http://schemas.microsoft.com/office/powerpoint/2010/main" val="84740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Be respectful</a:t>
            </a:r>
            <a:r>
              <a:rPr lang="en-US" sz="1200" kern="1200" baseline="0" dirty="0">
                <a:solidFill>
                  <a:schemeClr val="tx1"/>
                </a:solidFill>
                <a:effectLst/>
                <a:latin typeface="+mn-lt"/>
                <a:ea typeface="+mn-ea"/>
                <a:cs typeface="+mn-cs"/>
              </a:rPr>
              <a:t> online means keeping your dignity, being professional, and being a decent human being.  We want that for everyone.</a:t>
            </a:r>
          </a:p>
          <a:p>
            <a:r>
              <a:rPr lang="en-US" sz="1200" kern="1200" baseline="0" dirty="0">
                <a:solidFill>
                  <a:schemeClr val="tx1"/>
                </a:solidFill>
                <a:effectLst/>
                <a:latin typeface="+mn-lt"/>
                <a:ea typeface="+mn-ea"/>
                <a:cs typeface="+mn-cs"/>
              </a:rPr>
              <a:t>Once you post it online, it can’t be undone.</a:t>
            </a:r>
            <a:r>
              <a:rPr lang="en-US" dirty="0"/>
              <a:t> </a:t>
            </a:r>
            <a:r>
              <a:rPr lang="en-US" sz="1200" kern="1200" baseline="0" dirty="0">
                <a:solidFill>
                  <a:schemeClr val="tx1"/>
                </a:solidFill>
                <a:effectLst/>
                <a:latin typeface="+mn-lt"/>
                <a:ea typeface="+mn-ea"/>
                <a:cs typeface="+mn-cs"/>
              </a:rPr>
              <a:t> Deleting does not mean it’s truly gone.</a:t>
            </a:r>
            <a:r>
              <a:rPr lang="en-US" dirty="0"/>
              <a:t>  </a:t>
            </a:r>
            <a:endParaRPr lang="en-US" sz="1200" kern="1200" baseline="0" dirty="0">
              <a:solidFill>
                <a:schemeClr val="tx1"/>
              </a:solidFill>
              <a:latin typeface="+mn-lt"/>
              <a:cs typeface="Calibri"/>
            </a:endParaRPr>
          </a:p>
          <a:p>
            <a:endParaRPr lang="en-US" dirty="0">
              <a:cs typeface="Calibri"/>
            </a:endParaRPr>
          </a:p>
          <a:p>
            <a:r>
              <a:rPr lang="en-US" dirty="0">
                <a:cs typeface="Calibri"/>
              </a:rPr>
              <a:t>Show video (~3.5 minutes)</a:t>
            </a:r>
          </a:p>
          <a:p>
            <a:r>
              <a:rPr lang="en-US" dirty="0">
                <a:hlinkClick r:id="rId3"/>
              </a:rPr>
              <a:t>https://www.commonsense.org/education/videos/oversharing-think-before-you-post</a:t>
            </a:r>
            <a:endParaRPr lang="en-US">
              <a:cs typeface="Calibri"/>
              <a:hlinkClick r:id="rId3"/>
            </a:endParaRPr>
          </a:p>
          <a:p>
            <a:endParaRPr lang="en-US" dirty="0">
              <a:cs typeface="Calibri"/>
            </a:endParaRPr>
          </a:p>
        </p:txBody>
      </p:sp>
      <p:sp>
        <p:nvSpPr>
          <p:cNvPr id="4" name="Slide Number Placeholder 3"/>
          <p:cNvSpPr>
            <a:spLocks noGrp="1"/>
          </p:cNvSpPr>
          <p:nvPr>
            <p:ph type="sldNum" sz="quarter" idx="10"/>
          </p:nvPr>
        </p:nvSpPr>
        <p:spPr/>
        <p:txBody>
          <a:bodyPr/>
          <a:lstStyle/>
          <a:p>
            <a:fld id="{B50CAC52-3DA3-41F8-A223-6191AC658897}" type="slidenum">
              <a:rPr lang="en-US" smtClean="0"/>
              <a:t>15</a:t>
            </a:fld>
            <a:endParaRPr lang="en-US" dirty="0"/>
          </a:p>
        </p:txBody>
      </p:sp>
    </p:spTree>
    <p:extLst>
      <p:ext uri="{BB962C8B-B14F-4D97-AF65-F5344CB8AC3E}">
        <p14:creationId xmlns:p14="http://schemas.microsoft.com/office/powerpoint/2010/main" val="567207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 and discuss</a:t>
            </a:r>
            <a:r>
              <a:rPr lang="en-US" dirty="0">
                <a:cs typeface="Calibri"/>
              </a:rPr>
              <a:t> – remind students to add information to their note taker.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0CAC52-3DA3-41F8-A223-6191AC658897}" type="slidenum">
              <a:rPr lang="en-US" smtClean="0"/>
              <a:t>16</a:t>
            </a:fld>
            <a:endParaRPr lang="en-US" dirty="0"/>
          </a:p>
        </p:txBody>
      </p:sp>
    </p:spTree>
    <p:extLst>
      <p:ext uri="{BB962C8B-B14F-4D97-AF65-F5344CB8AC3E}">
        <p14:creationId xmlns:p14="http://schemas.microsoft.com/office/powerpoint/2010/main" val="567207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Read and discuss</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Ask</a:t>
            </a:r>
            <a:r>
              <a:rPr lang="en-US" sz="1200" kern="1200" baseline="0" dirty="0">
                <a:solidFill>
                  <a:schemeClr val="tx1"/>
                </a:solidFill>
                <a:effectLst/>
                <a:latin typeface="+mn-lt"/>
                <a:ea typeface="+mn-ea"/>
                <a:cs typeface="+mn-cs"/>
              </a:rPr>
              <a:t> the following statements:  Which ring?</a:t>
            </a:r>
          </a:p>
          <a:p>
            <a:pPr marL="0" lvl="0" indent="0">
              <a:buFont typeface="Arial" panose="020B0604020202020204" pitchFamily="34" charset="0"/>
              <a:buNone/>
            </a:pPr>
            <a:r>
              <a:rPr lang="en-US" sz="1200" kern="1200" baseline="0" dirty="0">
                <a:solidFill>
                  <a:schemeClr val="tx1"/>
                </a:solidFill>
                <a:effectLst/>
                <a:latin typeface="+mn-lt"/>
                <a:ea typeface="+mn-ea"/>
                <a:cs typeface="+mn-cs"/>
              </a:rPr>
              <a:t>I am respectful and kind when communicating online. (Community)</a:t>
            </a:r>
          </a:p>
          <a:p>
            <a:pPr marL="0" lvl="0" indent="0">
              <a:buFont typeface="Arial" panose="020B0604020202020204" pitchFamily="34" charset="0"/>
              <a:buNone/>
            </a:pPr>
            <a:r>
              <a:rPr lang="en-US" sz="1200" kern="1200" baseline="0" dirty="0">
                <a:solidFill>
                  <a:schemeClr val="tx1"/>
                </a:solidFill>
                <a:effectLst/>
                <a:latin typeface="+mn-lt"/>
                <a:ea typeface="+mn-ea"/>
                <a:cs typeface="+mn-cs"/>
              </a:rPr>
              <a:t>I never reveal my family’s home address. (Family and Friends)</a:t>
            </a:r>
          </a:p>
          <a:p>
            <a:pPr marL="0" lvl="0" indent="0">
              <a:buFont typeface="Arial" panose="020B0604020202020204" pitchFamily="34" charset="0"/>
              <a:buNone/>
            </a:pPr>
            <a:r>
              <a:rPr lang="en-US" sz="1200" kern="1200" baseline="0" dirty="0">
                <a:solidFill>
                  <a:schemeClr val="tx1"/>
                </a:solidFill>
                <a:effectLst/>
                <a:latin typeface="+mn-lt"/>
                <a:ea typeface="+mn-ea"/>
                <a:cs typeface="+mn-cs"/>
              </a:rPr>
              <a:t>I never participate in online bullying. (Family and Friends)</a:t>
            </a:r>
          </a:p>
          <a:p>
            <a:pPr marL="0" lvl="0" indent="0">
              <a:buFont typeface="Arial" panose="020B0604020202020204" pitchFamily="34" charset="0"/>
              <a:buNone/>
            </a:pPr>
            <a:r>
              <a:rPr lang="en-US" sz="1200" kern="1200" baseline="0" dirty="0">
                <a:solidFill>
                  <a:schemeClr val="tx1"/>
                </a:solidFill>
                <a:effectLst/>
                <a:latin typeface="+mn-lt"/>
                <a:ea typeface="+mn-ea"/>
                <a:cs typeface="+mn-cs"/>
              </a:rPr>
              <a:t>I visit sites that are safe. (Self)</a:t>
            </a:r>
          </a:p>
          <a:p>
            <a:pPr marL="0" lvl="0" indent="0">
              <a:buFont typeface="Arial" panose="020B0604020202020204" pitchFamily="34" charset="0"/>
              <a:buNone/>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0CAC52-3DA3-41F8-A223-6191AC658897}" type="slidenum">
              <a:rPr lang="en-US" smtClean="0"/>
              <a:t>17</a:t>
            </a:fld>
            <a:endParaRPr lang="en-US" dirty="0"/>
          </a:p>
        </p:txBody>
      </p:sp>
    </p:spTree>
    <p:extLst>
      <p:ext uri="{BB962C8B-B14F-4D97-AF65-F5344CB8AC3E}">
        <p14:creationId xmlns:p14="http://schemas.microsoft.com/office/powerpoint/2010/main" val="373365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have students make</a:t>
            </a:r>
            <a:r>
              <a:rPr lang="en-US" dirty="0">
                <a:cs typeface="Calibri"/>
              </a:rPr>
              <a:t> posters for these, or refer to their student handbook.</a:t>
            </a:r>
          </a:p>
          <a:p>
            <a:r>
              <a:rPr lang="en-US" dirty="0">
                <a:cs typeface="Calibri"/>
              </a:rPr>
              <a:t>Students will need to sign the acceptable use form and the quiz on this digital citizenship course before getting their O365 accounts.</a:t>
            </a:r>
          </a:p>
        </p:txBody>
      </p:sp>
      <p:sp>
        <p:nvSpPr>
          <p:cNvPr id="4" name="Slide Number Placeholder 3"/>
          <p:cNvSpPr>
            <a:spLocks noGrp="1"/>
          </p:cNvSpPr>
          <p:nvPr>
            <p:ph type="sldNum" sz="quarter" idx="10"/>
          </p:nvPr>
        </p:nvSpPr>
        <p:spPr/>
        <p:txBody>
          <a:bodyPr/>
          <a:lstStyle/>
          <a:p>
            <a:fld id="{B50CAC52-3DA3-41F8-A223-6191AC658897}" type="slidenum">
              <a:rPr lang="en-US" smtClean="0"/>
              <a:t>18</a:t>
            </a:fld>
            <a:endParaRPr lang="en-US" dirty="0"/>
          </a:p>
        </p:txBody>
      </p:sp>
    </p:spTree>
    <p:extLst>
      <p:ext uri="{BB962C8B-B14F-4D97-AF65-F5344CB8AC3E}">
        <p14:creationId xmlns:p14="http://schemas.microsoft.com/office/powerpoint/2010/main" val="1658511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0CAC52-3DA3-41F8-A223-6191AC658897}" type="slidenum">
              <a:rPr lang="en-US" smtClean="0"/>
              <a:t>19</a:t>
            </a:fld>
            <a:endParaRPr lang="en-US" dirty="0"/>
          </a:p>
        </p:txBody>
      </p:sp>
    </p:spTree>
    <p:extLst>
      <p:ext uri="{BB962C8B-B14F-4D97-AF65-F5344CB8AC3E}">
        <p14:creationId xmlns:p14="http://schemas.microsoft.com/office/powerpoint/2010/main" val="926233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TUSD student</a:t>
            </a:r>
            <a:r>
              <a:rPr lang="en-US" baseline="0" dirty="0"/>
              <a:t> who is receiving and accessing an Office 365 through the district.</a:t>
            </a:r>
            <a:r>
              <a:rPr lang="en-US" dirty="0"/>
              <a:t> </a:t>
            </a:r>
            <a:r>
              <a:rPr lang="en-US" baseline="0" dirty="0"/>
              <a:t> This training is mandatory and should be taken seriously.</a:t>
            </a:r>
            <a:r>
              <a:rPr lang="en-US" dirty="0"/>
              <a:t> </a:t>
            </a:r>
            <a:r>
              <a:rPr lang="en-US" baseline="0" dirty="0"/>
              <a:t> There will have a quiz at the end of this training</a:t>
            </a:r>
            <a:r>
              <a:rPr lang="en-US" dirty="0"/>
              <a:t> that students</a:t>
            </a:r>
            <a:r>
              <a:rPr lang="en-US" baseline="0" dirty="0"/>
              <a:t> are required to</a:t>
            </a:r>
            <a:r>
              <a:rPr lang="en-US" dirty="0"/>
              <a:t> take and will need to get 100% in order to receive</a:t>
            </a:r>
            <a:r>
              <a:rPr lang="en-US" baseline="0" dirty="0"/>
              <a:t> their O365 account.</a:t>
            </a:r>
            <a:r>
              <a:rPr lang="en-US" dirty="0">
                <a:cs typeface="Calibri"/>
              </a:rPr>
              <a:t>  They will be able to use their note taker while doing this quiz, so it is important that they are filling in the information as we go along.</a:t>
            </a:r>
            <a:endParaRPr lang="en-US" dirty="0"/>
          </a:p>
        </p:txBody>
      </p:sp>
      <p:sp>
        <p:nvSpPr>
          <p:cNvPr id="4" name="Slide Number Placeholder 3"/>
          <p:cNvSpPr>
            <a:spLocks noGrp="1"/>
          </p:cNvSpPr>
          <p:nvPr>
            <p:ph type="sldNum" sz="quarter" idx="10"/>
          </p:nvPr>
        </p:nvSpPr>
        <p:spPr/>
        <p:txBody>
          <a:bodyPr/>
          <a:lstStyle/>
          <a:p>
            <a:fld id="{B50CAC52-3DA3-41F8-A223-6191AC658897}" type="slidenum">
              <a:rPr lang="en-US" smtClean="0"/>
              <a:t>2</a:t>
            </a:fld>
            <a:endParaRPr lang="en-US" dirty="0"/>
          </a:p>
        </p:txBody>
      </p:sp>
    </p:spTree>
    <p:extLst>
      <p:ext uri="{BB962C8B-B14F-4D97-AF65-F5344CB8AC3E}">
        <p14:creationId xmlns:p14="http://schemas.microsoft.com/office/powerpoint/2010/main" val="2518535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will be covered</a:t>
            </a:r>
            <a:r>
              <a:rPr lang="en-US" baseline="0" dirty="0"/>
              <a:t> in the training</a:t>
            </a:r>
            <a:endParaRPr lang="en-US" dirty="0"/>
          </a:p>
        </p:txBody>
      </p:sp>
      <p:sp>
        <p:nvSpPr>
          <p:cNvPr id="4" name="Slide Number Placeholder 3"/>
          <p:cNvSpPr>
            <a:spLocks noGrp="1"/>
          </p:cNvSpPr>
          <p:nvPr>
            <p:ph type="sldNum" sz="quarter" idx="10"/>
          </p:nvPr>
        </p:nvSpPr>
        <p:spPr/>
        <p:txBody>
          <a:bodyPr/>
          <a:lstStyle/>
          <a:p>
            <a:fld id="{B50CAC52-3DA3-41F8-A223-6191AC658897}" type="slidenum">
              <a:rPr lang="en-US" smtClean="0"/>
              <a:t>3</a:t>
            </a:fld>
            <a:endParaRPr lang="en-US" dirty="0"/>
          </a:p>
        </p:txBody>
      </p:sp>
    </p:spTree>
    <p:extLst>
      <p:ext uri="{BB962C8B-B14F-4D97-AF65-F5344CB8AC3E}">
        <p14:creationId xmlns:p14="http://schemas.microsoft.com/office/powerpoint/2010/main" val="365414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dirty="0">
                <a:cs typeface="Calibri"/>
              </a:rPr>
              <a:t> is digital citizenship?</a:t>
            </a:r>
          </a:p>
          <a:p>
            <a:r>
              <a:rPr lang="en-US" dirty="0">
                <a:hlinkClick r:id="rId3"/>
              </a:rPr>
              <a:t>https://www.commonsensemedia.org/videos/what-is-digital-citizenship</a:t>
            </a:r>
            <a:endParaRPr lang="en-US">
              <a:hlinkClick r:id="rId3"/>
            </a:endParaRPr>
          </a:p>
          <a:p>
            <a:r>
              <a:rPr lang="en-US" dirty="0">
                <a:cs typeface="Calibri"/>
              </a:rPr>
              <a:t>Watch and discuss (40 second video)</a:t>
            </a:r>
          </a:p>
        </p:txBody>
      </p:sp>
      <p:sp>
        <p:nvSpPr>
          <p:cNvPr id="4" name="Slide Number Placeholder 3"/>
          <p:cNvSpPr>
            <a:spLocks noGrp="1"/>
          </p:cNvSpPr>
          <p:nvPr>
            <p:ph type="sldNum" sz="quarter" idx="10"/>
          </p:nvPr>
        </p:nvSpPr>
        <p:spPr/>
        <p:txBody>
          <a:bodyPr/>
          <a:lstStyle/>
          <a:p>
            <a:fld id="{B50CAC52-3DA3-41F8-A223-6191AC658897}" type="slidenum">
              <a:rPr lang="en-US" smtClean="0"/>
              <a:t>4</a:t>
            </a:fld>
            <a:endParaRPr lang="en-US" dirty="0"/>
          </a:p>
        </p:txBody>
      </p:sp>
    </p:spTree>
    <p:extLst>
      <p:ext uri="{BB962C8B-B14F-4D97-AF65-F5344CB8AC3E}">
        <p14:creationId xmlns:p14="http://schemas.microsoft.com/office/powerpoint/2010/main" val="1499185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a:t>
            </a:r>
            <a:r>
              <a:rPr lang="en-US" baseline="0" dirty="0"/>
              <a:t> online and using O365 provides great opportunities to connect with people everywhere, allows you to work on projects in teams, and gives you 24/7 access to your apps and files from any device anywhere.</a:t>
            </a:r>
          </a:p>
          <a:p>
            <a:endParaRPr lang="en-US" baseline="0" dirty="0"/>
          </a:p>
          <a:p>
            <a:r>
              <a:rPr lang="en-US" baseline="0" dirty="0"/>
              <a:t>But the downside is it opens you up to </a:t>
            </a:r>
            <a:r>
              <a:rPr lang="en-US" dirty="0"/>
              <a:t>inappropriate content, inappropriate information, and online predators</a:t>
            </a:r>
            <a:r>
              <a:rPr lang="en-US" baseline="0" dirty="0"/>
              <a:t>.</a:t>
            </a:r>
            <a:endParaRPr lang="en-US" dirty="0">
              <a:cs typeface="Calibri"/>
            </a:endParaRPr>
          </a:p>
        </p:txBody>
      </p:sp>
      <p:sp>
        <p:nvSpPr>
          <p:cNvPr id="4" name="Slide Number Placeholder 3"/>
          <p:cNvSpPr>
            <a:spLocks noGrp="1"/>
          </p:cNvSpPr>
          <p:nvPr>
            <p:ph type="sldNum" sz="quarter" idx="10"/>
          </p:nvPr>
        </p:nvSpPr>
        <p:spPr/>
        <p:txBody>
          <a:bodyPr/>
          <a:lstStyle/>
          <a:p>
            <a:fld id="{B50CAC52-3DA3-41F8-A223-6191AC658897}" type="slidenum">
              <a:rPr lang="en-US" smtClean="0"/>
              <a:t>5</a:t>
            </a:fld>
            <a:endParaRPr lang="en-US" dirty="0"/>
          </a:p>
        </p:txBody>
      </p:sp>
    </p:spTree>
    <p:extLst>
      <p:ext uri="{BB962C8B-B14F-4D97-AF65-F5344CB8AC3E}">
        <p14:creationId xmlns:p14="http://schemas.microsoft.com/office/powerpoint/2010/main" val="2581346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define “predators”.</a:t>
            </a:r>
            <a:r>
              <a:rPr lang="en-US" baseline="0" dirty="0"/>
              <a:t>  </a:t>
            </a:r>
          </a:p>
          <a:p>
            <a:r>
              <a:rPr lang="en-US" baseline="0" dirty="0"/>
              <a:t>How do you know that the person you’re chatting with is really who they say they are? </a:t>
            </a:r>
          </a:p>
          <a:p>
            <a:r>
              <a:rPr lang="en-US" baseline="0" dirty="0"/>
              <a:t>Gamers, be careful.  Gamers come in all shapes and sizes.  With the ability to chat/play online around the world, you need to be cautious.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50CAC52-3DA3-41F8-A223-6191AC658897}" type="slidenum">
              <a:rPr lang="en-US" smtClean="0"/>
              <a:t>6</a:t>
            </a:fld>
            <a:endParaRPr lang="en-US" dirty="0"/>
          </a:p>
        </p:txBody>
      </p:sp>
    </p:spTree>
    <p:extLst>
      <p:ext uri="{BB962C8B-B14F-4D97-AF65-F5344CB8AC3E}">
        <p14:creationId xmlns:p14="http://schemas.microsoft.com/office/powerpoint/2010/main" val="1609689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Seeing things you don’t want to see or shouldn’t see</a:t>
            </a:r>
            <a:r>
              <a:rPr lang="en-US" sz="1200" u="none" kern="1200" baseline="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is one of those risks.  </a:t>
            </a:r>
          </a:p>
          <a:p>
            <a:r>
              <a:rPr lang="en-US" sz="1200" u="none" kern="1200" dirty="0">
                <a:solidFill>
                  <a:schemeClr val="tx1"/>
                </a:solidFill>
                <a:effectLst/>
                <a:latin typeface="+mn-lt"/>
                <a:ea typeface="+mn-ea"/>
                <a:cs typeface="+mn-cs"/>
              </a:rPr>
              <a:t>Inappropriate content includes:</a:t>
            </a:r>
          </a:p>
          <a:p>
            <a:pPr marL="171450" lvl="0" indent="-171450">
              <a:buFont typeface="Arial" panose="020B0604020202020204" pitchFamily="34" charset="0"/>
              <a:buChar char="•"/>
            </a:pPr>
            <a:r>
              <a:rPr lang="en-US" sz="1200" u="none" kern="1200" dirty="0">
                <a:solidFill>
                  <a:schemeClr val="tx1"/>
                </a:solidFill>
                <a:effectLst/>
                <a:latin typeface="+mn-lt"/>
                <a:ea typeface="+mn-ea"/>
                <a:cs typeface="+mn-cs"/>
              </a:rPr>
              <a:t>Adult activities.</a:t>
            </a:r>
          </a:p>
          <a:p>
            <a:pPr marL="171450" lvl="0" indent="-171450">
              <a:buFont typeface="Arial" panose="020B0604020202020204" pitchFamily="34" charset="0"/>
              <a:buChar char="•"/>
            </a:pPr>
            <a:r>
              <a:rPr lang="en-US" sz="1200" u="none" kern="1200" dirty="0">
                <a:solidFill>
                  <a:schemeClr val="tx1"/>
                </a:solidFill>
                <a:effectLst/>
                <a:latin typeface="+mn-lt"/>
                <a:ea typeface="+mn-ea"/>
                <a:cs typeface="+mn-cs"/>
              </a:rPr>
              <a:t>Violence.</a:t>
            </a:r>
          </a:p>
          <a:p>
            <a:pPr marL="171450" lvl="0" indent="-171450">
              <a:buFont typeface="Arial" panose="020B0604020202020204" pitchFamily="34" charset="0"/>
              <a:buChar char="•"/>
            </a:pPr>
            <a:r>
              <a:rPr lang="en-US" sz="1200" u="none" kern="1200" dirty="0">
                <a:solidFill>
                  <a:schemeClr val="tx1"/>
                </a:solidFill>
                <a:effectLst/>
                <a:latin typeface="+mn-lt"/>
                <a:ea typeface="+mn-ea"/>
                <a:cs typeface="+mn-cs"/>
              </a:rPr>
              <a:t>Hate speech.</a:t>
            </a:r>
          </a:p>
          <a:p>
            <a:pPr marL="171450" lvl="0" indent="-171450">
              <a:buFont typeface="Arial" panose="020B0604020202020204" pitchFamily="34" charset="0"/>
              <a:buChar char="•"/>
            </a:pPr>
            <a:r>
              <a:rPr lang="en-US" sz="1200" u="none" kern="1200" dirty="0">
                <a:solidFill>
                  <a:schemeClr val="tx1"/>
                </a:solidFill>
                <a:effectLst/>
                <a:latin typeface="+mn-lt"/>
                <a:ea typeface="+mn-ea"/>
                <a:cs typeface="+mn-cs"/>
              </a:rPr>
              <a:t>Risky or illegal things like dangerous stunts or drinking games.</a:t>
            </a:r>
          </a:p>
          <a:p>
            <a:r>
              <a:rPr lang="en-US" sz="1200" u="none" kern="1200" dirty="0">
                <a:solidFill>
                  <a:schemeClr val="tx1"/>
                </a:solidFill>
                <a:effectLst/>
                <a:latin typeface="+mn-lt"/>
                <a:ea typeface="+mn-ea"/>
                <a:cs typeface="+mn-cs"/>
              </a:rPr>
              <a:t> </a:t>
            </a:r>
          </a:p>
          <a:p>
            <a:r>
              <a:rPr lang="en-US" sz="1200" u="none" kern="1200" dirty="0">
                <a:solidFill>
                  <a:schemeClr val="tx1"/>
                </a:solidFill>
                <a:effectLst/>
                <a:latin typeface="+mn-lt"/>
                <a:ea typeface="+mn-ea"/>
                <a:cs typeface="+mn-cs"/>
              </a:rPr>
              <a:t>It may seem cool to look up this type of content, but is not appropriate or professional for the classroom setting.</a:t>
            </a:r>
          </a:p>
        </p:txBody>
      </p:sp>
      <p:sp>
        <p:nvSpPr>
          <p:cNvPr id="4" name="Slide Number Placeholder 3"/>
          <p:cNvSpPr>
            <a:spLocks noGrp="1"/>
          </p:cNvSpPr>
          <p:nvPr>
            <p:ph type="sldNum" sz="quarter" idx="10"/>
          </p:nvPr>
        </p:nvSpPr>
        <p:spPr/>
        <p:txBody>
          <a:bodyPr/>
          <a:lstStyle/>
          <a:p>
            <a:fld id="{B50CAC52-3DA3-41F8-A223-6191AC658897}" type="slidenum">
              <a:rPr lang="en-US" smtClean="0"/>
              <a:t>7</a:t>
            </a:fld>
            <a:endParaRPr lang="en-US" dirty="0"/>
          </a:p>
        </p:txBody>
      </p:sp>
    </p:spTree>
    <p:extLst>
      <p:ext uri="{BB962C8B-B14F-4D97-AF65-F5344CB8AC3E}">
        <p14:creationId xmlns:p14="http://schemas.microsoft.com/office/powerpoint/2010/main" val="3693084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Inappropriate information that you shouldn’t share online includes: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Embarrassing things about you or other people.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Revealing pictures.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Pranks.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Illegal behavior (drugs, alcohol, etc.).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Hate speech.</a:t>
            </a:r>
          </a:p>
          <a:p>
            <a:r>
              <a:rPr lang="en-US" sz="1200" kern="1200" dirty="0">
                <a:solidFill>
                  <a:schemeClr val="tx1"/>
                </a:solidFill>
                <a:effectLst/>
                <a:latin typeface="+mn-lt"/>
                <a:ea typeface="+mn-ea"/>
                <a:cs typeface="+mn-cs"/>
              </a:rPr>
              <a:t> </a:t>
            </a:r>
          </a:p>
          <a:p>
            <a:pPr marL="0" indent="0">
              <a:buFont typeface="Arial" panose="020B0604020202020204" pitchFamily="34" charset="0"/>
              <a:buNone/>
            </a:pPr>
            <a:r>
              <a:rPr lang="en-US" sz="1200" kern="1200" dirty="0">
                <a:solidFill>
                  <a:schemeClr val="tx1"/>
                </a:solidFill>
                <a:effectLst/>
                <a:latin typeface="+mn-lt"/>
                <a:ea typeface="+mn-ea"/>
                <a:cs typeface="+mn-cs"/>
              </a:rPr>
              <a:t>Posting these things online means you may: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Get a bad reputation.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punished at home, at school or even by the law.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Hurt your chances of getting into college or getting a job in the future.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could lead to loss of privileges and</a:t>
            </a:r>
            <a:r>
              <a:rPr lang="en-US" sz="1200" kern="1200" baseline="0" dirty="0">
                <a:solidFill>
                  <a:schemeClr val="tx1"/>
                </a:solidFill>
                <a:effectLst/>
                <a:latin typeface="+mn-lt"/>
                <a:ea typeface="+mn-ea"/>
                <a:cs typeface="+mn-cs"/>
              </a:rPr>
              <a:t> or disciplinary action. </a:t>
            </a: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0CAC52-3DA3-41F8-A223-6191AC658897}" type="slidenum">
              <a:rPr lang="en-US" smtClean="0"/>
              <a:t>8</a:t>
            </a:fld>
            <a:endParaRPr lang="en-US" dirty="0"/>
          </a:p>
        </p:txBody>
      </p:sp>
    </p:spTree>
    <p:extLst>
      <p:ext uri="{BB962C8B-B14F-4D97-AF65-F5344CB8AC3E}">
        <p14:creationId xmlns:p14="http://schemas.microsoft.com/office/powerpoint/2010/main" val="2530365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First</a:t>
            </a:r>
            <a:r>
              <a:rPr lang="en-US" sz="1200" kern="1200" baseline="0" dirty="0">
                <a:solidFill>
                  <a:schemeClr val="tx1"/>
                </a:solidFill>
                <a:effectLst/>
                <a:latin typeface="+mn-lt"/>
                <a:ea typeface="+mn-ea"/>
                <a:cs typeface="+mn-cs"/>
              </a:rPr>
              <a:t> and foremost, any inappropriate behavior should be reported immediately to an adult (teacher/ administrator)</a:t>
            </a:r>
          </a:p>
          <a:p>
            <a:pPr marL="0" lv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lvl="0" indent="0">
              <a:buFont typeface="Arial" panose="020B0604020202020204" pitchFamily="34" charset="0"/>
              <a:buNone/>
            </a:pPr>
            <a:r>
              <a:rPr lang="en-US" sz="1200" kern="1200" baseline="0" dirty="0">
                <a:solidFill>
                  <a:schemeClr val="tx1"/>
                </a:solidFill>
                <a:effectLst/>
                <a:latin typeface="+mn-lt"/>
                <a:ea typeface="+mn-ea"/>
                <a:cs typeface="+mn-cs"/>
              </a:rPr>
              <a:t>Take a screenshot if you can and if it will help with any investigation</a:t>
            </a:r>
          </a:p>
          <a:p>
            <a:pPr marL="0" lv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lvl="0" indent="0">
              <a:buFont typeface="Arial" panose="020B0604020202020204" pitchFamily="34" charset="0"/>
              <a:buNone/>
            </a:pPr>
            <a:r>
              <a:rPr lang="en-US" sz="1200" kern="1200" baseline="0" dirty="0">
                <a:solidFill>
                  <a:schemeClr val="tx1"/>
                </a:solidFill>
                <a:effectLst/>
                <a:latin typeface="+mn-lt"/>
                <a:ea typeface="+mn-ea"/>
                <a:cs typeface="+mn-cs"/>
              </a:rPr>
              <a:t>Minimize the screen if you need to show an adult.  Close or delete it if you do not.  Example: Close a window if an inappropriate ad pops up (Example: CoolMath ads)</a:t>
            </a: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0CAC52-3DA3-41F8-A223-6191AC658897}" type="slidenum">
              <a:rPr lang="en-US" smtClean="0"/>
              <a:t>9</a:t>
            </a:fld>
            <a:endParaRPr lang="en-US" dirty="0"/>
          </a:p>
        </p:txBody>
      </p:sp>
    </p:spTree>
    <p:extLst>
      <p:ext uri="{BB962C8B-B14F-4D97-AF65-F5344CB8AC3E}">
        <p14:creationId xmlns:p14="http://schemas.microsoft.com/office/powerpoint/2010/main" val="1219597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34699C4-5B94-4610-ACFC-59224F7D048D}" type="datetimeFigureOut">
              <a:rPr lang="en-US" smtClean="0"/>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555DFB-E857-40E3-93DF-6BE07590EA21}" type="slidenum">
              <a:rPr lang="en-US" smtClean="0"/>
              <a:t>‹#›</a:t>
            </a:fld>
            <a:endParaRPr lang="en-US" dirty="0"/>
          </a:p>
        </p:txBody>
      </p:sp>
    </p:spTree>
    <p:extLst>
      <p:ext uri="{BB962C8B-B14F-4D97-AF65-F5344CB8AC3E}">
        <p14:creationId xmlns:p14="http://schemas.microsoft.com/office/powerpoint/2010/main" val="191853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4699C4-5B94-4610-ACFC-59224F7D048D}" type="datetimeFigureOut">
              <a:rPr lang="en-US" smtClean="0"/>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555DFB-E857-40E3-93DF-6BE07590EA21}" type="slidenum">
              <a:rPr lang="en-US" smtClean="0"/>
              <a:t>‹#›</a:t>
            </a:fld>
            <a:endParaRPr lang="en-US" dirty="0"/>
          </a:p>
        </p:txBody>
      </p:sp>
    </p:spTree>
    <p:extLst>
      <p:ext uri="{BB962C8B-B14F-4D97-AF65-F5344CB8AC3E}">
        <p14:creationId xmlns:p14="http://schemas.microsoft.com/office/powerpoint/2010/main" val="2981305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4699C4-5B94-4610-ACFC-59224F7D048D}" type="datetimeFigureOut">
              <a:rPr lang="en-US" smtClean="0"/>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555DFB-E857-40E3-93DF-6BE07590EA21}" type="slidenum">
              <a:rPr lang="en-US" smtClean="0"/>
              <a:t>‹#›</a:t>
            </a:fld>
            <a:endParaRPr lang="en-US" dirty="0"/>
          </a:p>
        </p:txBody>
      </p:sp>
    </p:spTree>
    <p:extLst>
      <p:ext uri="{BB962C8B-B14F-4D97-AF65-F5344CB8AC3E}">
        <p14:creationId xmlns:p14="http://schemas.microsoft.com/office/powerpoint/2010/main" val="1948000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4699C4-5B94-4610-ACFC-59224F7D048D}" type="datetimeFigureOut">
              <a:rPr lang="en-US" smtClean="0"/>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555DFB-E857-40E3-93DF-6BE07590EA21}" type="slidenum">
              <a:rPr lang="en-US" smtClean="0"/>
              <a:t>‹#›</a:t>
            </a:fld>
            <a:endParaRPr lang="en-US" dirty="0"/>
          </a:p>
        </p:txBody>
      </p:sp>
    </p:spTree>
    <p:extLst>
      <p:ext uri="{BB962C8B-B14F-4D97-AF65-F5344CB8AC3E}">
        <p14:creationId xmlns:p14="http://schemas.microsoft.com/office/powerpoint/2010/main" val="1489363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4699C4-5B94-4610-ACFC-59224F7D048D}" type="datetimeFigureOut">
              <a:rPr lang="en-US" smtClean="0"/>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555DFB-E857-40E3-93DF-6BE07590EA21}" type="slidenum">
              <a:rPr lang="en-US" smtClean="0"/>
              <a:t>‹#›</a:t>
            </a:fld>
            <a:endParaRPr lang="en-US" dirty="0"/>
          </a:p>
        </p:txBody>
      </p:sp>
    </p:spTree>
    <p:extLst>
      <p:ext uri="{BB962C8B-B14F-4D97-AF65-F5344CB8AC3E}">
        <p14:creationId xmlns:p14="http://schemas.microsoft.com/office/powerpoint/2010/main" val="362481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4699C4-5B94-4610-ACFC-59224F7D048D}" type="datetimeFigureOut">
              <a:rPr lang="en-US" smtClean="0"/>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555DFB-E857-40E3-93DF-6BE07590EA21}" type="slidenum">
              <a:rPr lang="en-US" smtClean="0"/>
              <a:t>‹#›</a:t>
            </a:fld>
            <a:endParaRPr lang="en-US" dirty="0"/>
          </a:p>
        </p:txBody>
      </p:sp>
    </p:spTree>
    <p:extLst>
      <p:ext uri="{BB962C8B-B14F-4D97-AF65-F5344CB8AC3E}">
        <p14:creationId xmlns:p14="http://schemas.microsoft.com/office/powerpoint/2010/main" val="580658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4699C4-5B94-4610-ACFC-59224F7D048D}" type="datetimeFigureOut">
              <a:rPr lang="en-US" smtClean="0"/>
              <a:t>8/29/2018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555DFB-E857-40E3-93DF-6BE07590EA21}" type="slidenum">
              <a:rPr lang="en-US" smtClean="0"/>
              <a:t>‹#›</a:t>
            </a:fld>
            <a:endParaRPr lang="en-US" dirty="0"/>
          </a:p>
        </p:txBody>
      </p:sp>
    </p:spTree>
    <p:extLst>
      <p:ext uri="{BB962C8B-B14F-4D97-AF65-F5344CB8AC3E}">
        <p14:creationId xmlns:p14="http://schemas.microsoft.com/office/powerpoint/2010/main" val="2324709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4699C4-5B94-4610-ACFC-59224F7D048D}" type="datetimeFigureOut">
              <a:rPr lang="en-US" smtClean="0"/>
              <a:t>8/29/2018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555DFB-E857-40E3-93DF-6BE07590EA21}" type="slidenum">
              <a:rPr lang="en-US" smtClean="0"/>
              <a:t>‹#›</a:t>
            </a:fld>
            <a:endParaRPr lang="en-US" dirty="0"/>
          </a:p>
        </p:txBody>
      </p:sp>
    </p:spTree>
    <p:extLst>
      <p:ext uri="{BB962C8B-B14F-4D97-AF65-F5344CB8AC3E}">
        <p14:creationId xmlns:p14="http://schemas.microsoft.com/office/powerpoint/2010/main" val="1993603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4699C4-5B94-4610-ACFC-59224F7D048D}" type="datetimeFigureOut">
              <a:rPr lang="en-US" smtClean="0"/>
              <a:t>8/29/2018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555DFB-E857-40E3-93DF-6BE07590EA21}" type="slidenum">
              <a:rPr lang="en-US" smtClean="0"/>
              <a:t>‹#›</a:t>
            </a:fld>
            <a:endParaRPr lang="en-US" dirty="0"/>
          </a:p>
        </p:txBody>
      </p:sp>
      <p:sp>
        <p:nvSpPr>
          <p:cNvPr id="6" name="Rounded Rectangle 5"/>
          <p:cNvSpPr/>
          <p:nvPr userDrawn="1"/>
        </p:nvSpPr>
        <p:spPr>
          <a:xfrm>
            <a:off x="1026695" y="80210"/>
            <a:ext cx="10090484" cy="930442"/>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752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4699C4-5B94-4610-ACFC-59224F7D048D}" type="datetimeFigureOut">
              <a:rPr lang="en-US" smtClean="0"/>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555DFB-E857-40E3-93DF-6BE07590EA21}" type="slidenum">
              <a:rPr lang="en-US" smtClean="0"/>
              <a:t>‹#›</a:t>
            </a:fld>
            <a:endParaRPr lang="en-US" dirty="0"/>
          </a:p>
        </p:txBody>
      </p:sp>
    </p:spTree>
    <p:extLst>
      <p:ext uri="{BB962C8B-B14F-4D97-AF65-F5344CB8AC3E}">
        <p14:creationId xmlns:p14="http://schemas.microsoft.com/office/powerpoint/2010/main" val="600875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4699C4-5B94-4610-ACFC-59224F7D048D}" type="datetimeFigureOut">
              <a:rPr lang="en-US" smtClean="0"/>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555DFB-E857-40E3-93DF-6BE07590EA21}" type="slidenum">
              <a:rPr lang="en-US" smtClean="0"/>
              <a:t>‹#›</a:t>
            </a:fld>
            <a:endParaRPr lang="en-US" dirty="0"/>
          </a:p>
        </p:txBody>
      </p:sp>
    </p:spTree>
    <p:extLst>
      <p:ext uri="{BB962C8B-B14F-4D97-AF65-F5344CB8AC3E}">
        <p14:creationId xmlns:p14="http://schemas.microsoft.com/office/powerpoint/2010/main" val="3611571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4699C4-5B94-4610-ACFC-59224F7D048D}" type="datetimeFigureOut">
              <a:rPr lang="en-US" smtClean="0"/>
              <a:t>8/29/2018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55DFB-E857-40E3-93DF-6BE07590EA21}" type="slidenum">
              <a:rPr lang="en-US" smtClean="0"/>
              <a:t>‹#›</a:t>
            </a:fld>
            <a:endParaRPr lang="en-US" dirty="0"/>
          </a:p>
        </p:txBody>
      </p:sp>
      <p:pic>
        <p:nvPicPr>
          <p:cNvPr id="13" name="Picture 12"/>
          <p:cNvPicPr>
            <a:picLocks noChangeAspect="1"/>
          </p:cNvPicPr>
          <p:nvPr userDrawn="1"/>
        </p:nvPicPr>
        <p:blipFill rotWithShape="1">
          <a:blip r:embed="rId13" cstate="print">
            <a:extLst>
              <a:ext uri="{28A0092B-C50C-407E-A947-70E740481C1C}">
                <a14:useLocalDpi xmlns:a14="http://schemas.microsoft.com/office/drawing/2010/main" val="0"/>
              </a:ext>
            </a:extLst>
          </a:blip>
          <a:srcRect l="17474" t="17536" r="16655" b="18838"/>
          <a:stretch/>
        </p:blipFill>
        <p:spPr>
          <a:xfrm>
            <a:off x="0" y="0"/>
            <a:ext cx="830415" cy="802105"/>
          </a:xfrm>
          <a:prstGeom prst="rect">
            <a:avLst/>
          </a:prstGeom>
        </p:spPr>
      </p:pic>
      <p:pic>
        <p:nvPicPr>
          <p:cNvPr id="14" name="Picture 13"/>
          <p:cNvPicPr>
            <a:picLocks noChangeAspect="1"/>
          </p:cNvPicPr>
          <p:nvPr userDrawn="1"/>
        </p:nvPicPr>
        <p:blipFill rotWithShape="1">
          <a:blip r:embed="rId13" cstate="print">
            <a:extLst>
              <a:ext uri="{28A0092B-C50C-407E-A947-70E740481C1C}">
                <a14:useLocalDpi xmlns:a14="http://schemas.microsoft.com/office/drawing/2010/main" val="0"/>
              </a:ext>
            </a:extLst>
          </a:blip>
          <a:srcRect l="17474" t="17536" r="16655" b="18838"/>
          <a:stretch/>
        </p:blipFill>
        <p:spPr>
          <a:xfrm>
            <a:off x="11361585" y="0"/>
            <a:ext cx="830415" cy="802105"/>
          </a:xfrm>
          <a:prstGeom prst="rect">
            <a:avLst/>
          </a:prstGeom>
        </p:spPr>
      </p:pic>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39927" y="6176963"/>
            <a:ext cx="1443789" cy="670624"/>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8284" y="6358982"/>
            <a:ext cx="990600" cy="438031"/>
          </a:xfrm>
          <a:prstGeom prst="rect">
            <a:avLst/>
          </a:prstGeom>
        </p:spPr>
      </p:pic>
    </p:spTree>
    <p:extLst>
      <p:ext uri="{BB962C8B-B14F-4D97-AF65-F5344CB8AC3E}">
        <p14:creationId xmlns:p14="http://schemas.microsoft.com/office/powerpoint/2010/main" val="1192496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www.commonsense.org/education/videos/oversharing-think-before-you-post" TargetMode="Externa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digicular.com/rethink-anti-cyber-bullying-app/"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www.crazy4computers.net/rings-of-responsibility.html" TargetMode="External"/><Relationship Id="rId5" Type="http://schemas.openxmlformats.org/officeDocument/2006/relationships/hyperlink" Target="http://www.homodigital.net/2016/01/post-destacado-blogger.html" TargetMode="External"/><Relationship Id="rId4" Type="http://schemas.openxmlformats.org/officeDocument/2006/relationships/hyperlink" Target="https://twitter.com/handsrespec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www.commonsensemedia.org/videos/what-is-digital-citizenship"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548059" y="232496"/>
            <a:ext cx="9221307" cy="6156422"/>
          </a:xfrm>
          <a:prstGeom prst="rect">
            <a:avLst/>
          </a:prstGeom>
        </p:spPr>
      </p:pic>
      <p:sp>
        <p:nvSpPr>
          <p:cNvPr id="4" name="TextBox 3"/>
          <p:cNvSpPr txBox="1"/>
          <p:nvPr/>
        </p:nvSpPr>
        <p:spPr>
          <a:xfrm>
            <a:off x="1791340" y="1362560"/>
            <a:ext cx="8627170" cy="1200329"/>
          </a:xfrm>
          <a:prstGeom prst="rect">
            <a:avLst/>
          </a:prstGeom>
          <a:noFill/>
          <a:ln>
            <a:noFill/>
          </a:ln>
        </p:spPr>
        <p:txBody>
          <a:bodyPr wrap="none" rtlCol="0" anchor="t">
            <a:spAutoFit/>
          </a:bodyPr>
          <a:lstStyle/>
          <a:p>
            <a:r>
              <a:rPr lang="en-US" sz="7200" b="1" dirty="0">
                <a:solidFill>
                  <a:srgbClr val="C55A11"/>
                </a:solidFill>
              </a:rPr>
              <a:t>Digital Citizenship 101</a:t>
            </a:r>
            <a:endParaRPr lang="en-US" sz="7200" b="1" dirty="0">
              <a:solidFill>
                <a:srgbClr val="C55A11"/>
              </a:solidFill>
              <a:cs typeface="Calibri"/>
            </a:endParaRPr>
          </a:p>
        </p:txBody>
      </p:sp>
      <p:sp>
        <p:nvSpPr>
          <p:cNvPr id="5" name="TextBox 4"/>
          <p:cNvSpPr txBox="1"/>
          <p:nvPr/>
        </p:nvSpPr>
        <p:spPr>
          <a:xfrm>
            <a:off x="894977" y="3193402"/>
            <a:ext cx="10528844" cy="1200329"/>
          </a:xfrm>
          <a:prstGeom prst="rect">
            <a:avLst/>
          </a:prstGeom>
          <a:noFill/>
        </p:spPr>
        <p:txBody>
          <a:bodyPr wrap="none" rtlCol="0" anchor="t">
            <a:spAutoFit/>
          </a:bodyPr>
          <a:lstStyle/>
          <a:p>
            <a:r>
              <a:rPr lang="en-US" sz="7200" b="1" dirty="0">
                <a:solidFill>
                  <a:srgbClr val="44546A"/>
                </a:solidFill>
              </a:rPr>
              <a:t>Middle School/High School</a:t>
            </a:r>
            <a:endParaRPr lang="en-US" sz="7200" b="1" dirty="0">
              <a:solidFill>
                <a:srgbClr val="44546A"/>
              </a:solidFill>
              <a:cs typeface="Calibri"/>
            </a:endParaRPr>
          </a:p>
        </p:txBody>
      </p:sp>
      <p:sp>
        <p:nvSpPr>
          <p:cNvPr id="2" name="TextBox 1">
            <a:extLst>
              <a:ext uri="{FF2B5EF4-FFF2-40B4-BE49-F238E27FC236}">
                <a16:creationId xmlns:a16="http://schemas.microsoft.com/office/drawing/2014/main" id="{CFC589E6-8844-445A-8389-8BE46C41CB6D}"/>
              </a:ext>
            </a:extLst>
          </p:cNvPr>
          <p:cNvSpPr txBox="1"/>
          <p:nvPr/>
        </p:nvSpPr>
        <p:spPr>
          <a:xfrm>
            <a:off x="4738777" y="4400909"/>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t>2018-2019</a:t>
            </a:r>
            <a:endParaRPr lang="en-US" sz="3600" b="1" dirty="0">
              <a:cs typeface="Calibri"/>
            </a:endParaRPr>
          </a:p>
        </p:txBody>
      </p:sp>
    </p:spTree>
    <p:extLst>
      <p:ext uri="{BB962C8B-B14F-4D97-AF65-F5344CB8AC3E}">
        <p14:creationId xmlns:p14="http://schemas.microsoft.com/office/powerpoint/2010/main" val="231080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0344" y="114300"/>
            <a:ext cx="9911442" cy="898071"/>
          </a:xfrm>
        </p:spPr>
        <p:txBody>
          <a:bodyPr/>
          <a:lstStyle/>
          <a:p>
            <a:pPr algn="ctr"/>
            <a:r>
              <a:rPr lang="en-US" dirty="0">
                <a:solidFill>
                  <a:schemeClr val="bg1"/>
                </a:solidFill>
              </a:rPr>
              <a:t>Online Safety: Best Practices</a:t>
            </a:r>
          </a:p>
        </p:txBody>
      </p:sp>
      <p:sp>
        <p:nvSpPr>
          <p:cNvPr id="5" name="TextBox 4"/>
          <p:cNvSpPr txBox="1"/>
          <p:nvPr/>
        </p:nvSpPr>
        <p:spPr>
          <a:xfrm>
            <a:off x="1329103" y="1457309"/>
            <a:ext cx="9473924" cy="3539430"/>
          </a:xfrm>
          <a:prstGeom prst="rect">
            <a:avLst/>
          </a:prstGeom>
          <a:noFill/>
        </p:spPr>
        <p:txBody>
          <a:bodyPr wrap="square" rtlCol="0">
            <a:spAutoFit/>
          </a:bodyPr>
          <a:lstStyle/>
          <a:p>
            <a:pPr marL="457200" indent="-457200">
              <a:buFont typeface="Wingdings" panose="05000000000000000000" pitchFamily="2" charset="2"/>
              <a:buChar char="§"/>
            </a:pPr>
            <a:r>
              <a:rPr lang="en-US" sz="3200" b="0" i="0" dirty="0">
                <a:effectLst/>
                <a:latin typeface="Arial" panose="020B0604020202020204" pitchFamily="34" charset="0"/>
              </a:rPr>
              <a:t>Don’t share usernames and passwords</a:t>
            </a:r>
          </a:p>
          <a:p>
            <a:pPr marL="457200" indent="-457200">
              <a:buFont typeface="Wingdings" panose="05000000000000000000" pitchFamily="2" charset="2"/>
              <a:buChar char="§"/>
            </a:pPr>
            <a:r>
              <a:rPr lang="en-US" sz="3200" dirty="0">
                <a:latin typeface="Arial" panose="020B0604020202020204" pitchFamily="34" charset="0"/>
              </a:rPr>
              <a:t>Don’t share personal information</a:t>
            </a:r>
          </a:p>
          <a:p>
            <a:pPr marL="457200" indent="-457200">
              <a:buFont typeface="Wingdings" panose="05000000000000000000" pitchFamily="2" charset="2"/>
              <a:buChar char="§"/>
            </a:pPr>
            <a:r>
              <a:rPr lang="en-US" sz="3200" dirty="0">
                <a:latin typeface="Arial" panose="020B0604020202020204" pitchFamily="34" charset="0"/>
              </a:rPr>
              <a:t>Use privacy settings and check them often</a:t>
            </a:r>
          </a:p>
          <a:p>
            <a:pPr marL="457200" indent="-457200">
              <a:buFont typeface="Wingdings" panose="05000000000000000000" pitchFamily="2" charset="2"/>
              <a:buChar char="§"/>
            </a:pPr>
            <a:r>
              <a:rPr lang="en-US" sz="3200" dirty="0">
                <a:latin typeface="Arial" panose="020B0604020202020204" pitchFamily="34" charset="0"/>
              </a:rPr>
              <a:t>Choose appropriate screennames</a:t>
            </a:r>
          </a:p>
          <a:p>
            <a:pPr marL="457200" indent="-457200">
              <a:buFont typeface="Wingdings" panose="05000000000000000000" pitchFamily="2" charset="2"/>
              <a:buChar char="§"/>
            </a:pPr>
            <a:r>
              <a:rPr lang="en-US" sz="3200" dirty="0">
                <a:latin typeface="Arial" panose="020B0604020202020204" pitchFamily="34" charset="0"/>
              </a:rPr>
              <a:t>Only accept friend request from and communicate with people you know in real life</a:t>
            </a:r>
          </a:p>
          <a:p>
            <a:pPr marL="457200" indent="-457200">
              <a:buFont typeface="Wingdings" panose="05000000000000000000" pitchFamily="2" charset="2"/>
              <a:buChar char="§"/>
            </a:pPr>
            <a:r>
              <a:rPr lang="en-US" sz="3200" dirty="0">
                <a:latin typeface="Arial" panose="020B0604020202020204" pitchFamily="34" charset="0"/>
              </a:rPr>
              <a:t>Don’t make jokes that are threats</a:t>
            </a:r>
            <a:endParaRPr lang="en-US" sz="3200" dirty="0"/>
          </a:p>
        </p:txBody>
      </p:sp>
      <p:sp>
        <p:nvSpPr>
          <p:cNvPr id="4" name="TextBox 3"/>
          <p:cNvSpPr txBox="1"/>
          <p:nvPr/>
        </p:nvSpPr>
        <p:spPr>
          <a:xfrm>
            <a:off x="7779222" y="6581001"/>
            <a:ext cx="2845715" cy="276999"/>
          </a:xfrm>
          <a:prstGeom prst="rect">
            <a:avLst/>
          </a:prstGeom>
          <a:noFill/>
        </p:spPr>
        <p:txBody>
          <a:bodyPr wrap="none" rtlCol="0">
            <a:spAutoFit/>
          </a:bodyPr>
          <a:lstStyle/>
          <a:p>
            <a:r>
              <a:rPr lang="en-US" sz="1200" dirty="0"/>
              <a:t>Source: https://www.netsmartz.org/Home</a:t>
            </a:r>
          </a:p>
        </p:txBody>
      </p:sp>
    </p:spTree>
    <p:extLst>
      <p:ext uri="{BB962C8B-B14F-4D97-AF65-F5344CB8AC3E}">
        <p14:creationId xmlns:p14="http://schemas.microsoft.com/office/powerpoint/2010/main" val="2435677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0344" y="114300"/>
            <a:ext cx="9911442" cy="898071"/>
          </a:xfrm>
        </p:spPr>
        <p:txBody>
          <a:bodyPr/>
          <a:lstStyle/>
          <a:p>
            <a:pPr algn="ctr"/>
            <a:r>
              <a:rPr lang="en-US" dirty="0">
                <a:solidFill>
                  <a:schemeClr val="bg1"/>
                </a:solidFill>
              </a:rPr>
              <a:t>Respect Online: Cyberbullying</a:t>
            </a:r>
          </a:p>
        </p:txBody>
      </p:sp>
      <p:sp>
        <p:nvSpPr>
          <p:cNvPr id="4" name="TextBox 3"/>
          <p:cNvSpPr txBox="1"/>
          <p:nvPr/>
        </p:nvSpPr>
        <p:spPr>
          <a:xfrm>
            <a:off x="8679975" y="6581001"/>
            <a:ext cx="1955535" cy="276999"/>
          </a:xfrm>
          <a:prstGeom prst="rect">
            <a:avLst/>
          </a:prstGeom>
          <a:noFill/>
        </p:spPr>
        <p:txBody>
          <a:bodyPr wrap="none" rtlCol="0">
            <a:spAutoFit/>
          </a:bodyPr>
          <a:lstStyle/>
          <a:p>
            <a:r>
              <a:rPr lang="en-US" sz="1200" dirty="0"/>
              <a:t>Source: http://bit.ly/2JIDsPX</a:t>
            </a:r>
          </a:p>
        </p:txBody>
      </p:sp>
      <p:sp>
        <p:nvSpPr>
          <p:cNvPr id="5" name="TextBox 4">
            <a:extLst>
              <a:ext uri="{FF2B5EF4-FFF2-40B4-BE49-F238E27FC236}">
                <a16:creationId xmlns:a16="http://schemas.microsoft.com/office/drawing/2014/main" id="{78A28B10-30ED-4472-9F1A-39E8CC53ADCB}"/>
              </a:ext>
            </a:extLst>
          </p:cNvPr>
          <p:cNvSpPr txBox="1"/>
          <p:nvPr/>
        </p:nvSpPr>
        <p:spPr>
          <a:xfrm>
            <a:off x="296174" y="1295400"/>
            <a:ext cx="11671538" cy="286232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u="sng" dirty="0"/>
              <a:t>What is it</a:t>
            </a:r>
            <a:r>
              <a:rPr lang="en-US" sz="3600" b="1" u="sng" dirty="0">
                <a:cs typeface="Calibri"/>
              </a:rPr>
              <a:t>?</a:t>
            </a:r>
          </a:p>
          <a:p>
            <a:pPr marL="571500" indent="-571500">
              <a:buFont typeface="Arial"/>
              <a:buChar char="•"/>
            </a:pPr>
            <a:r>
              <a:rPr lang="en-US" sz="3600" dirty="0">
                <a:cs typeface="Calibri"/>
              </a:rPr>
              <a:t>Using the internet or electronic means to make another person feel angry, </a:t>
            </a:r>
            <a:r>
              <a:rPr lang="en-US" sz="3600" u="sng" dirty="0">
                <a:cs typeface="Calibri"/>
              </a:rPr>
              <a:t>sad</a:t>
            </a:r>
            <a:r>
              <a:rPr lang="en-US" sz="3600" dirty="0">
                <a:cs typeface="Calibri"/>
              </a:rPr>
              <a:t>, or scared.</a:t>
            </a:r>
          </a:p>
          <a:p>
            <a:endParaRPr lang="en-US" sz="3600" dirty="0">
              <a:cs typeface="Calibri"/>
            </a:endParaRPr>
          </a:p>
          <a:p>
            <a:pPr marL="571500" indent="-571500">
              <a:buFont typeface="Arial"/>
              <a:buChar char="•"/>
            </a:pPr>
            <a:r>
              <a:rPr lang="en-US" sz="3600" dirty="0">
                <a:cs typeface="Calibri"/>
              </a:rPr>
              <a:t>It is something that is done repeatedly.</a:t>
            </a:r>
          </a:p>
        </p:txBody>
      </p:sp>
      <p:sp>
        <p:nvSpPr>
          <p:cNvPr id="6" name="TextBox 5">
            <a:extLst>
              <a:ext uri="{FF2B5EF4-FFF2-40B4-BE49-F238E27FC236}">
                <a16:creationId xmlns:a16="http://schemas.microsoft.com/office/drawing/2014/main" id="{F4FD7AD3-3A52-4FE6-A286-6171939033F8}"/>
              </a:ext>
            </a:extLst>
          </p:cNvPr>
          <p:cNvSpPr txBox="1"/>
          <p:nvPr/>
        </p:nvSpPr>
        <p:spPr>
          <a:xfrm>
            <a:off x="1107056" y="4350588"/>
            <a:ext cx="10035395"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i="1" u="sng" dirty="0"/>
              <a:t>TUSD can intervene</a:t>
            </a:r>
            <a:r>
              <a:rPr lang="en-US" sz="3200" i="1" dirty="0"/>
              <a:t> with a situation on social media (private accounts) if it affects the victim's ability to feel safe in the educational environment.</a:t>
            </a:r>
            <a:r>
              <a:rPr lang="en-US" sz="3200" i="1" dirty="0">
                <a:cs typeface="Calibri"/>
              </a:rPr>
              <a:t>​</a:t>
            </a:r>
            <a:endParaRPr lang="en-US"/>
          </a:p>
        </p:txBody>
      </p:sp>
    </p:spTree>
    <p:extLst>
      <p:ext uri="{BB962C8B-B14F-4D97-AF65-F5344CB8AC3E}">
        <p14:creationId xmlns:p14="http://schemas.microsoft.com/office/powerpoint/2010/main" val="679651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0344" y="114300"/>
            <a:ext cx="9911442" cy="898071"/>
          </a:xfrm>
        </p:spPr>
        <p:txBody>
          <a:bodyPr/>
          <a:lstStyle/>
          <a:p>
            <a:pPr algn="ctr"/>
            <a:r>
              <a:rPr lang="en-US" dirty="0">
                <a:solidFill>
                  <a:schemeClr val="bg1"/>
                </a:solidFill>
              </a:rPr>
              <a:t>Respect Online: Cyberbullying</a:t>
            </a:r>
          </a:p>
        </p:txBody>
      </p:sp>
      <p:sp>
        <p:nvSpPr>
          <p:cNvPr id="5" name="TextBox 4"/>
          <p:cNvSpPr txBox="1"/>
          <p:nvPr/>
        </p:nvSpPr>
        <p:spPr>
          <a:xfrm>
            <a:off x="987909" y="1377184"/>
            <a:ext cx="5180879" cy="2062103"/>
          </a:xfrm>
          <a:prstGeom prst="rect">
            <a:avLst/>
          </a:prstGeom>
          <a:noFill/>
        </p:spPr>
        <p:txBody>
          <a:bodyPr wrap="square" rtlCol="0" anchor="t">
            <a:spAutoFit/>
          </a:bodyPr>
          <a:lstStyle/>
          <a:p>
            <a:r>
              <a:rPr lang="en-US" sz="3200" b="1" dirty="0">
                <a:latin typeface="Arial" panose="020B0604020202020204" pitchFamily="34" charset="0"/>
              </a:rPr>
              <a:t>If you see it happening:</a:t>
            </a:r>
          </a:p>
          <a:p>
            <a:pPr marL="914400" lvl="1" indent="-457200">
              <a:buFont typeface="Wingdings" panose="05000000000000000000" pitchFamily="2" charset="2"/>
              <a:buChar char="§"/>
            </a:pPr>
            <a:r>
              <a:rPr lang="en-US" sz="3200" dirty="0">
                <a:latin typeface="Arial" panose="020B0604020202020204" pitchFamily="34" charset="0"/>
              </a:rPr>
              <a:t>Show support</a:t>
            </a:r>
            <a:endParaRPr lang="en-US" sz="3200" dirty="0">
              <a:latin typeface="Arial" panose="020B0604020202020204" pitchFamily="34" charset="0"/>
              <a:cs typeface="Arial"/>
            </a:endParaRPr>
          </a:p>
          <a:p>
            <a:pPr marL="914400" lvl="1" indent="-457200">
              <a:buFont typeface="Wingdings" panose="05000000000000000000" pitchFamily="2" charset="2"/>
              <a:buChar char="§"/>
            </a:pPr>
            <a:r>
              <a:rPr lang="en-US" sz="3200" dirty="0">
                <a:latin typeface="Arial" panose="020B0604020202020204" pitchFamily="34" charset="0"/>
              </a:rPr>
              <a:t>Refuse to join in</a:t>
            </a:r>
            <a:endParaRPr lang="en-US" sz="3200" dirty="0">
              <a:latin typeface="Arial" panose="020B0604020202020204" pitchFamily="34" charset="0"/>
              <a:cs typeface="Arial"/>
            </a:endParaRPr>
          </a:p>
          <a:p>
            <a:pPr marL="914400" lvl="1" indent="-457200">
              <a:buFont typeface="Wingdings" panose="05000000000000000000" pitchFamily="2" charset="2"/>
              <a:buChar char="§"/>
            </a:pPr>
            <a:r>
              <a:rPr lang="en-US" sz="3200" dirty="0">
                <a:latin typeface="Arial" panose="020B0604020202020204" pitchFamily="34" charset="0"/>
              </a:rPr>
              <a:t>Report it to an adult</a:t>
            </a:r>
            <a:endParaRPr lang="en-US" sz="3200" dirty="0">
              <a:latin typeface="Arial" panose="020B0604020202020204" pitchFamily="34" charset="0"/>
              <a:cs typeface="Arial"/>
            </a:endParaRPr>
          </a:p>
        </p:txBody>
      </p:sp>
      <p:sp>
        <p:nvSpPr>
          <p:cNvPr id="6" name="TextBox 5"/>
          <p:cNvSpPr txBox="1"/>
          <p:nvPr/>
        </p:nvSpPr>
        <p:spPr>
          <a:xfrm>
            <a:off x="6066065" y="3804100"/>
            <a:ext cx="5569067" cy="2062103"/>
          </a:xfrm>
          <a:prstGeom prst="rect">
            <a:avLst/>
          </a:prstGeom>
          <a:noFill/>
        </p:spPr>
        <p:txBody>
          <a:bodyPr wrap="square" rtlCol="0" anchor="t">
            <a:spAutoFit/>
          </a:bodyPr>
          <a:lstStyle/>
          <a:p>
            <a:r>
              <a:rPr lang="en-US" sz="3200" b="1" dirty="0">
                <a:latin typeface="Arial" panose="020B0604020202020204" pitchFamily="34" charset="0"/>
              </a:rPr>
              <a:t>If you don’t like someone:</a:t>
            </a:r>
          </a:p>
          <a:p>
            <a:pPr marL="457200" indent="-457200">
              <a:buFont typeface="Wingdings" panose="05000000000000000000" pitchFamily="2" charset="2"/>
              <a:buChar char="§"/>
            </a:pPr>
            <a:r>
              <a:rPr lang="en-US" sz="3200" dirty="0">
                <a:latin typeface="Arial" panose="020B0604020202020204" pitchFamily="34" charset="0"/>
              </a:rPr>
              <a:t>Ignore them when you can</a:t>
            </a:r>
            <a:endParaRPr lang="en-US" sz="3200" dirty="0">
              <a:latin typeface="Arial" panose="020B0604020202020204" pitchFamily="34" charset="0"/>
              <a:cs typeface="Arial"/>
            </a:endParaRPr>
          </a:p>
          <a:p>
            <a:pPr marL="457200" indent="-457200">
              <a:buFont typeface="Wingdings" panose="05000000000000000000" pitchFamily="2" charset="2"/>
              <a:buChar char="§"/>
            </a:pPr>
            <a:r>
              <a:rPr lang="en-US" sz="3200" dirty="0">
                <a:latin typeface="Arial" panose="020B0604020202020204" pitchFamily="34" charset="0"/>
              </a:rPr>
              <a:t>Be professional and courteous </a:t>
            </a:r>
            <a:endParaRPr lang="en-US" sz="3200" dirty="0">
              <a:latin typeface="Arial" panose="020B0604020202020204" pitchFamily="34" charset="0"/>
              <a:cs typeface="Arial"/>
            </a:endParaRPr>
          </a:p>
        </p:txBody>
      </p:sp>
      <p:sp>
        <p:nvSpPr>
          <p:cNvPr id="7" name="TextBox 6"/>
          <p:cNvSpPr txBox="1"/>
          <p:nvPr/>
        </p:nvSpPr>
        <p:spPr>
          <a:xfrm>
            <a:off x="7779222" y="6581001"/>
            <a:ext cx="2845715" cy="276999"/>
          </a:xfrm>
          <a:prstGeom prst="rect">
            <a:avLst/>
          </a:prstGeom>
          <a:noFill/>
        </p:spPr>
        <p:txBody>
          <a:bodyPr wrap="none" rtlCol="0">
            <a:spAutoFit/>
          </a:bodyPr>
          <a:lstStyle/>
          <a:p>
            <a:r>
              <a:rPr lang="en-US" sz="1200" dirty="0"/>
              <a:t>Source: https://www.netsmartz.org/Home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1314" y="1377184"/>
            <a:ext cx="3701577" cy="208213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932" y="3804100"/>
            <a:ext cx="3446060" cy="2274400"/>
          </a:xfrm>
          <a:prstGeom prst="rect">
            <a:avLst/>
          </a:prstGeom>
        </p:spPr>
      </p:pic>
    </p:spTree>
    <p:extLst>
      <p:ext uri="{BB962C8B-B14F-4D97-AF65-F5344CB8AC3E}">
        <p14:creationId xmlns:p14="http://schemas.microsoft.com/office/powerpoint/2010/main" val="3466604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0344" y="114300"/>
            <a:ext cx="9911442" cy="898071"/>
          </a:xfrm>
        </p:spPr>
        <p:txBody>
          <a:bodyPr/>
          <a:lstStyle/>
          <a:p>
            <a:pPr algn="ctr"/>
            <a:r>
              <a:rPr lang="en-US" dirty="0">
                <a:solidFill>
                  <a:schemeClr val="bg1"/>
                </a:solidFill>
              </a:rPr>
              <a:t>Behaving Respectfully When Online</a:t>
            </a:r>
          </a:p>
        </p:txBody>
      </p:sp>
      <p:sp>
        <p:nvSpPr>
          <p:cNvPr id="5" name="TextBox 4"/>
          <p:cNvSpPr txBox="1"/>
          <p:nvPr/>
        </p:nvSpPr>
        <p:spPr>
          <a:xfrm>
            <a:off x="682122" y="1218089"/>
            <a:ext cx="11285470" cy="584775"/>
          </a:xfrm>
          <a:prstGeom prst="rect">
            <a:avLst/>
          </a:prstGeom>
          <a:noFill/>
        </p:spPr>
        <p:txBody>
          <a:bodyPr wrap="square" rtlCol="0" anchor="t">
            <a:spAutoFit/>
          </a:bodyPr>
          <a:lstStyle/>
          <a:p>
            <a:r>
              <a:rPr lang="en-US" sz="3200" b="1" dirty="0">
                <a:cs typeface="Calibri"/>
              </a:rPr>
              <a:t>Your online behavior and actions have enormous consequences.</a:t>
            </a:r>
            <a:endParaRPr lang="en-US" sz="3200" b="1" dirty="0"/>
          </a:p>
        </p:txBody>
      </p:sp>
      <p:sp>
        <p:nvSpPr>
          <p:cNvPr id="4" name="TextBox 3"/>
          <p:cNvSpPr txBox="1"/>
          <p:nvPr/>
        </p:nvSpPr>
        <p:spPr>
          <a:xfrm>
            <a:off x="8529849" y="6576343"/>
            <a:ext cx="2030299" cy="276999"/>
          </a:xfrm>
          <a:prstGeom prst="rect">
            <a:avLst/>
          </a:prstGeom>
          <a:noFill/>
        </p:spPr>
        <p:txBody>
          <a:bodyPr wrap="none" rtlCol="0">
            <a:spAutoFit/>
          </a:bodyPr>
          <a:lstStyle/>
          <a:p>
            <a:r>
              <a:rPr lang="en-US" sz="1200" dirty="0"/>
              <a:t>Source: http://bit.ly/2LM1TfX</a:t>
            </a:r>
          </a:p>
        </p:txBody>
      </p:sp>
      <p:sp>
        <p:nvSpPr>
          <p:cNvPr id="7" name="TextBox 6">
            <a:extLst>
              <a:ext uri="{FF2B5EF4-FFF2-40B4-BE49-F238E27FC236}">
                <a16:creationId xmlns:a16="http://schemas.microsoft.com/office/drawing/2014/main" id="{600A3F60-A181-43DD-9860-BD065D6B8FA1}"/>
              </a:ext>
            </a:extLst>
          </p:cNvPr>
          <p:cNvSpPr txBox="1"/>
          <p:nvPr/>
        </p:nvSpPr>
        <p:spPr>
          <a:xfrm>
            <a:off x="848265" y="2136476"/>
            <a:ext cx="10437961" cy="261610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0070C0"/>
                </a:solidFill>
                <a:cs typeface="Segoe UI"/>
              </a:rPr>
              <a:t>Possible Consequences for Behaving Disrespectfully:​</a:t>
            </a:r>
            <a:r>
              <a:rPr lang="en-US" sz="3600" dirty="0">
                <a:cs typeface="Segoe UI"/>
              </a:rPr>
              <a:t>​</a:t>
            </a:r>
            <a:endParaRPr lang="en-US" sz="3600" dirty="0">
              <a:latin typeface="Segoe UI"/>
              <a:cs typeface="Segoe UI"/>
            </a:endParaRPr>
          </a:p>
          <a:p>
            <a:pPr marL="457200" indent="-457200">
              <a:buChar char="•"/>
            </a:pPr>
            <a:r>
              <a:rPr lang="en-US" sz="3200" dirty="0">
                <a:cs typeface="Arial"/>
              </a:rPr>
              <a:t>Cause others to feel hurt.</a:t>
            </a:r>
            <a:endParaRPr lang="en-US" sz="3200" dirty="0">
              <a:cs typeface="Calibri"/>
            </a:endParaRPr>
          </a:p>
          <a:p>
            <a:pPr marL="457200" indent="-457200">
              <a:buChar char="•"/>
            </a:pPr>
            <a:r>
              <a:rPr lang="en-US" sz="3200" dirty="0">
                <a:cs typeface="Arial"/>
              </a:rPr>
              <a:t>Impact future professional </a:t>
            </a:r>
            <a:r>
              <a:rPr lang="en-US" sz="3200" dirty="0">
                <a:cs typeface="Calibri"/>
              </a:rPr>
              <a:t>opportunities.</a:t>
            </a:r>
            <a:endParaRPr lang="en-US" dirty="0">
              <a:cs typeface="Arial"/>
            </a:endParaRPr>
          </a:p>
          <a:p>
            <a:pPr marL="457200" indent="-457200">
              <a:buChar char="•"/>
            </a:pPr>
            <a:r>
              <a:rPr lang="en-US" sz="3200" dirty="0">
                <a:cs typeface="Arial"/>
              </a:rPr>
              <a:t>Legal consequences</a:t>
            </a:r>
            <a:r>
              <a:rPr lang="en-US" sz="3200" dirty="0">
                <a:cs typeface="Calibri"/>
              </a:rPr>
              <a:t>.</a:t>
            </a:r>
            <a:endParaRPr lang="en-US" dirty="0">
              <a:cs typeface="Calibri"/>
            </a:endParaRPr>
          </a:p>
          <a:p>
            <a:pPr marL="457200" indent="-457200">
              <a:buChar char="•"/>
            </a:pPr>
            <a:r>
              <a:rPr lang="en-US" sz="3200" dirty="0">
                <a:cs typeface="Calibri"/>
              </a:rPr>
              <a:t>Could impact your child's future opportunities.</a:t>
            </a:r>
          </a:p>
        </p:txBody>
      </p:sp>
      <p:sp>
        <p:nvSpPr>
          <p:cNvPr id="8" name="TextBox 7">
            <a:extLst>
              <a:ext uri="{FF2B5EF4-FFF2-40B4-BE49-F238E27FC236}">
                <a16:creationId xmlns:a16="http://schemas.microsoft.com/office/drawing/2014/main" id="{D698F153-1861-4A81-8F54-62BA461A13C7}"/>
              </a:ext>
            </a:extLst>
          </p:cNvPr>
          <p:cNvSpPr txBox="1"/>
          <p:nvPr/>
        </p:nvSpPr>
        <p:spPr>
          <a:xfrm>
            <a:off x="1452113" y="5055079"/>
            <a:ext cx="9834112" cy="10772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1E4E79"/>
                </a:solidFill>
                <a:latin typeface="Tahoma"/>
                <a:ea typeface="Tahoma"/>
                <a:cs typeface="Tahoma"/>
              </a:rPr>
              <a:t>Remember, your kids are watching.</a:t>
            </a:r>
            <a:endParaRPr lang="en-US">
              <a:solidFill>
                <a:srgbClr val="1E4E79"/>
              </a:solidFill>
              <a:cs typeface="Calibri"/>
            </a:endParaRPr>
          </a:p>
          <a:p>
            <a:pPr algn="ctr"/>
            <a:r>
              <a:rPr lang="en-US" sz="3200" b="1" dirty="0">
                <a:solidFill>
                  <a:srgbClr val="1E4E79"/>
                </a:solidFill>
                <a:latin typeface="Tahoma"/>
                <a:ea typeface="Tahoma"/>
                <a:cs typeface="Tahoma"/>
              </a:rPr>
              <a:t>Lead by example!</a:t>
            </a:r>
            <a:endParaRPr lang="en-US" dirty="0">
              <a:solidFill>
                <a:srgbClr val="1E4E79"/>
              </a:solidFill>
              <a:cs typeface="Calibri"/>
            </a:endParaRPr>
          </a:p>
        </p:txBody>
      </p:sp>
    </p:spTree>
    <p:extLst>
      <p:ext uri="{BB962C8B-B14F-4D97-AF65-F5344CB8AC3E}">
        <p14:creationId xmlns:p14="http://schemas.microsoft.com/office/powerpoint/2010/main" val="3244189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0344" y="114300"/>
            <a:ext cx="9911442" cy="898071"/>
          </a:xfrm>
        </p:spPr>
        <p:txBody>
          <a:bodyPr/>
          <a:lstStyle/>
          <a:p>
            <a:pPr algn="ctr"/>
            <a:r>
              <a:rPr lang="en-US" dirty="0">
                <a:solidFill>
                  <a:schemeClr val="bg1"/>
                </a:solidFill>
              </a:rPr>
              <a:t>Digital Footprint</a:t>
            </a:r>
          </a:p>
        </p:txBody>
      </p:sp>
      <p:sp>
        <p:nvSpPr>
          <p:cNvPr id="4" name="TextBox 3"/>
          <p:cNvSpPr txBox="1"/>
          <p:nvPr/>
        </p:nvSpPr>
        <p:spPr>
          <a:xfrm>
            <a:off x="6728345" y="6581001"/>
            <a:ext cx="3954096" cy="276999"/>
          </a:xfrm>
          <a:prstGeom prst="rect">
            <a:avLst/>
          </a:prstGeom>
          <a:noFill/>
        </p:spPr>
        <p:txBody>
          <a:bodyPr wrap="none" rtlCol="0">
            <a:spAutoFit/>
          </a:bodyPr>
          <a:lstStyle/>
          <a:p>
            <a:r>
              <a:rPr lang="en-US" sz="1200" dirty="0"/>
              <a:t>Source: http://www.dictionary.com/browse/digital-footprint</a:t>
            </a:r>
          </a:p>
        </p:txBody>
      </p:sp>
      <p:sp>
        <p:nvSpPr>
          <p:cNvPr id="8" name="TextBox 7">
            <a:extLst>
              <a:ext uri="{FF2B5EF4-FFF2-40B4-BE49-F238E27FC236}">
                <a16:creationId xmlns:a16="http://schemas.microsoft.com/office/drawing/2014/main" id="{0E0F8109-E996-4812-ACA4-B31C88BCB497}"/>
              </a:ext>
            </a:extLst>
          </p:cNvPr>
          <p:cNvSpPr txBox="1"/>
          <p:nvPr/>
        </p:nvSpPr>
        <p:spPr>
          <a:xfrm>
            <a:off x="785004" y="1137248"/>
            <a:ext cx="10435086" cy="34778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Tahoma"/>
                <a:ea typeface="Tahoma"/>
                <a:cs typeface="Tahoma"/>
              </a:rPr>
              <a:t>Definition:</a:t>
            </a:r>
          </a:p>
          <a:p>
            <a:r>
              <a:rPr lang="en-US" sz="3600" dirty="0">
                <a:latin typeface="Tahoma"/>
                <a:ea typeface="Tahoma"/>
                <a:cs typeface="Tahoma"/>
              </a:rPr>
              <a:t>One's unique set of digital activities, actions, and communications that leave a data trace on the internet or on a computer (or other digital device) and can identify that particular user or that particular device.</a:t>
            </a:r>
          </a:p>
        </p:txBody>
      </p:sp>
    </p:spTree>
    <p:extLst>
      <p:ext uri="{BB962C8B-B14F-4D97-AF65-F5344CB8AC3E}">
        <p14:creationId xmlns:p14="http://schemas.microsoft.com/office/powerpoint/2010/main" val="2845164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0344" y="114300"/>
            <a:ext cx="9911442" cy="898071"/>
          </a:xfrm>
        </p:spPr>
        <p:txBody>
          <a:bodyPr/>
          <a:lstStyle/>
          <a:p>
            <a:pPr algn="ctr"/>
            <a:r>
              <a:rPr lang="en-US" dirty="0">
                <a:solidFill>
                  <a:schemeClr val="bg1"/>
                </a:solidFill>
              </a:rPr>
              <a:t>Digital Footprint</a:t>
            </a:r>
          </a:p>
        </p:txBody>
      </p:sp>
      <p:sp>
        <p:nvSpPr>
          <p:cNvPr id="5" name="TextBox 4"/>
          <p:cNvSpPr txBox="1"/>
          <p:nvPr/>
        </p:nvSpPr>
        <p:spPr>
          <a:xfrm>
            <a:off x="3128102" y="3342539"/>
            <a:ext cx="8767344" cy="584775"/>
          </a:xfrm>
          <a:prstGeom prst="rect">
            <a:avLst/>
          </a:prstGeom>
          <a:noFill/>
        </p:spPr>
        <p:txBody>
          <a:bodyPr wrap="square" rtlCol="0">
            <a:spAutoFit/>
          </a:bodyPr>
          <a:lstStyle/>
          <a:p>
            <a:r>
              <a:rPr lang="en-US" sz="3200" b="0" i="0" dirty="0">
                <a:effectLst/>
                <a:latin typeface="Arial" panose="020B0604020202020204" pitchFamily="34" charset="0"/>
              </a:rPr>
              <a:t>Respect yourself.  Respect Others</a:t>
            </a:r>
            <a:endParaRPr lang="en-US" sz="3200" dirty="0"/>
          </a:p>
        </p:txBody>
      </p:sp>
      <p:sp>
        <p:nvSpPr>
          <p:cNvPr id="4" name="TextBox 3"/>
          <p:cNvSpPr txBox="1"/>
          <p:nvPr/>
        </p:nvSpPr>
        <p:spPr>
          <a:xfrm>
            <a:off x="7779222" y="6581001"/>
            <a:ext cx="2845715" cy="276999"/>
          </a:xfrm>
          <a:prstGeom prst="rect">
            <a:avLst/>
          </a:prstGeom>
          <a:noFill/>
        </p:spPr>
        <p:txBody>
          <a:bodyPr wrap="none" rtlCol="0">
            <a:spAutoFit/>
          </a:bodyPr>
          <a:lstStyle/>
          <a:p>
            <a:r>
              <a:rPr lang="en-US" sz="1200" dirty="0"/>
              <a:t>Source: https://www.netsmartz.org/Home</a:t>
            </a:r>
          </a:p>
        </p:txBody>
      </p:sp>
      <p:sp>
        <p:nvSpPr>
          <p:cNvPr id="6" name="TextBox 5"/>
          <p:cNvSpPr txBox="1"/>
          <p:nvPr/>
        </p:nvSpPr>
        <p:spPr>
          <a:xfrm>
            <a:off x="749826" y="1254107"/>
            <a:ext cx="9473924" cy="584775"/>
          </a:xfrm>
          <a:prstGeom prst="rect">
            <a:avLst/>
          </a:prstGeom>
          <a:noFill/>
        </p:spPr>
        <p:txBody>
          <a:bodyPr wrap="square" rtlCol="0">
            <a:spAutoFit/>
          </a:bodyPr>
          <a:lstStyle/>
          <a:p>
            <a:r>
              <a:rPr lang="en-US" sz="3200" b="0" i="0" dirty="0">
                <a:effectLst/>
                <a:latin typeface="Arial" panose="020B0604020202020204" pitchFamily="34" charset="0"/>
              </a:rPr>
              <a:t>Once you post it, you can’t un-post it</a:t>
            </a:r>
            <a:endParaRPr lang="en-US" sz="3200" dirty="0"/>
          </a:p>
        </p:txBody>
      </p:sp>
      <p:pic>
        <p:nvPicPr>
          <p:cNvPr id="3" name="Picture 6" descr="A close up of a sign&#10;&#10;Description generated with very high confidence">
            <a:extLst>
              <a:ext uri="{FF2B5EF4-FFF2-40B4-BE49-F238E27FC236}">
                <a16:creationId xmlns:a16="http://schemas.microsoft.com/office/drawing/2014/main" id="{F2CFACAE-9AAA-4DFA-A627-246CFDB4D953}"/>
              </a:ext>
            </a:extLst>
          </p:cNvPr>
          <p:cNvPicPr>
            <a:picLocks noChangeAspect="1"/>
          </p:cNvPicPr>
          <p:nvPr/>
        </p:nvPicPr>
        <p:blipFill>
          <a:blip r:embed="rId3"/>
          <a:stretch>
            <a:fillRect/>
          </a:stretch>
        </p:blipFill>
        <p:spPr>
          <a:xfrm>
            <a:off x="8750582" y="1257685"/>
            <a:ext cx="2743200" cy="1805940"/>
          </a:xfrm>
          <a:prstGeom prst="rect">
            <a:avLst/>
          </a:prstGeom>
        </p:spPr>
      </p:pic>
      <p:pic>
        <p:nvPicPr>
          <p:cNvPr id="8" name="Picture 8" descr="A close up of a logo&#10;&#10;Description generated with very high confidence">
            <a:extLst>
              <a:ext uri="{FF2B5EF4-FFF2-40B4-BE49-F238E27FC236}">
                <a16:creationId xmlns:a16="http://schemas.microsoft.com/office/drawing/2014/main" id="{A1F16520-0404-474E-A4DF-D255A8F7F0DD}"/>
              </a:ext>
            </a:extLst>
          </p:cNvPr>
          <p:cNvPicPr>
            <a:picLocks noChangeAspect="1"/>
          </p:cNvPicPr>
          <p:nvPr/>
        </p:nvPicPr>
        <p:blipFill>
          <a:blip r:embed="rId4"/>
          <a:stretch>
            <a:fillRect/>
          </a:stretch>
        </p:blipFill>
        <p:spPr>
          <a:xfrm>
            <a:off x="385573" y="1962509"/>
            <a:ext cx="2743200" cy="2743200"/>
          </a:xfrm>
          <a:prstGeom prst="rect">
            <a:avLst/>
          </a:prstGeom>
        </p:spPr>
      </p:pic>
      <p:sp>
        <p:nvSpPr>
          <p:cNvPr id="9" name="TextBox 1">
            <a:extLst>
              <a:ext uri="{FF2B5EF4-FFF2-40B4-BE49-F238E27FC236}">
                <a16:creationId xmlns:a16="http://schemas.microsoft.com/office/drawing/2014/main" id="{1E5A4991-A8C6-498C-8FF3-4EBF261A170A}"/>
              </a:ext>
            </a:extLst>
          </p:cNvPr>
          <p:cNvSpPr txBox="1"/>
          <p:nvPr/>
        </p:nvSpPr>
        <p:spPr>
          <a:xfrm>
            <a:off x="2610103" y="4704423"/>
            <a:ext cx="7199471"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hlinkClick r:id="rId5"/>
              </a:rPr>
              <a:t>Oversharing: Think Before You Post Online</a:t>
            </a:r>
            <a:endParaRPr lang="en-US" sz="3200" dirty="0"/>
          </a:p>
        </p:txBody>
      </p:sp>
    </p:spTree>
    <p:extLst>
      <p:ext uri="{BB962C8B-B14F-4D97-AF65-F5344CB8AC3E}">
        <p14:creationId xmlns:p14="http://schemas.microsoft.com/office/powerpoint/2010/main" val="272408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0344" y="114300"/>
            <a:ext cx="9911442" cy="898071"/>
          </a:xfrm>
        </p:spPr>
        <p:txBody>
          <a:bodyPr/>
          <a:lstStyle/>
          <a:p>
            <a:pPr algn="ctr"/>
            <a:r>
              <a:rPr lang="en-US" dirty="0">
                <a:solidFill>
                  <a:schemeClr val="bg1"/>
                </a:solidFill>
              </a:rPr>
              <a:t>Rings of Responsibility</a:t>
            </a:r>
          </a:p>
        </p:txBody>
      </p:sp>
      <p:sp>
        <p:nvSpPr>
          <p:cNvPr id="4" name="TextBox 3"/>
          <p:cNvSpPr txBox="1"/>
          <p:nvPr/>
        </p:nvSpPr>
        <p:spPr>
          <a:xfrm>
            <a:off x="3888539" y="6581001"/>
            <a:ext cx="6789231" cy="276999"/>
          </a:xfrm>
          <a:prstGeom prst="rect">
            <a:avLst/>
          </a:prstGeom>
          <a:noFill/>
        </p:spPr>
        <p:txBody>
          <a:bodyPr wrap="none" rtlCol="0">
            <a:spAutoFit/>
          </a:bodyPr>
          <a:lstStyle/>
          <a:p>
            <a:r>
              <a:rPr lang="en-US" sz="1200" dirty="0"/>
              <a:t>Source: https://tusd.learning.powerschool.com/tusdconnect/digitalcitizenship/cms_page/view/15241329</a:t>
            </a:r>
          </a:p>
        </p:txBody>
      </p:sp>
      <p:sp>
        <p:nvSpPr>
          <p:cNvPr id="8" name="TextBox 7"/>
          <p:cNvSpPr txBox="1"/>
          <p:nvPr/>
        </p:nvSpPr>
        <p:spPr>
          <a:xfrm>
            <a:off x="1329103" y="1555272"/>
            <a:ext cx="9473924" cy="1077218"/>
          </a:xfrm>
          <a:prstGeom prst="rect">
            <a:avLst/>
          </a:prstGeom>
          <a:noFill/>
        </p:spPr>
        <p:txBody>
          <a:bodyPr wrap="square" rtlCol="0">
            <a:spAutoFit/>
          </a:bodyPr>
          <a:lstStyle/>
          <a:p>
            <a:r>
              <a:rPr lang="en-US" sz="3200" b="1" dirty="0">
                <a:latin typeface="Arial" panose="020B0604020202020204" pitchFamily="34" charset="0"/>
              </a:rPr>
              <a:t>Responsibility</a:t>
            </a:r>
            <a:r>
              <a:rPr lang="en-US" sz="3200" dirty="0">
                <a:latin typeface="Arial" panose="020B0604020202020204" pitchFamily="34" charset="0"/>
              </a:rPr>
              <a:t>: </a:t>
            </a:r>
            <a:r>
              <a:rPr lang="en-US" sz="3200" dirty="0">
                <a:solidFill>
                  <a:srgbClr val="2F3338"/>
                </a:solidFill>
                <a:latin typeface="Open Sans"/>
              </a:rPr>
              <a:t>An obligation or </a:t>
            </a:r>
            <a:r>
              <a:rPr lang="en-US" sz="3200" i="1" dirty="0">
                <a:solidFill>
                  <a:srgbClr val="00B0F0"/>
                </a:solidFill>
                <a:latin typeface="Open Sans"/>
              </a:rPr>
              <a:t>duty</a:t>
            </a:r>
            <a:r>
              <a:rPr lang="en-US" sz="3200" dirty="0">
                <a:solidFill>
                  <a:srgbClr val="2F3338"/>
                </a:solidFill>
                <a:latin typeface="Open Sans"/>
              </a:rPr>
              <a:t> you have to </a:t>
            </a:r>
            <a:r>
              <a:rPr lang="en-US" sz="3200" i="1" dirty="0">
                <a:solidFill>
                  <a:srgbClr val="00B0F0"/>
                </a:solidFill>
                <a:latin typeface="Open Sans"/>
              </a:rPr>
              <a:t>yourself or others</a:t>
            </a:r>
            <a:endParaRPr lang="en-US" sz="3200" i="1" dirty="0">
              <a:solidFill>
                <a:srgbClr val="00B0F0"/>
              </a:solidFill>
              <a:latin typeface="Arial" panose="020B0604020202020204" pitchFamily="34" charset="0"/>
            </a:endParaRPr>
          </a:p>
        </p:txBody>
      </p:sp>
      <p:sp>
        <p:nvSpPr>
          <p:cNvPr id="9" name="TextBox 8"/>
          <p:cNvSpPr txBox="1"/>
          <p:nvPr/>
        </p:nvSpPr>
        <p:spPr>
          <a:xfrm>
            <a:off x="1329103" y="2802154"/>
            <a:ext cx="9473924" cy="1077218"/>
          </a:xfrm>
          <a:prstGeom prst="rect">
            <a:avLst/>
          </a:prstGeom>
          <a:noFill/>
        </p:spPr>
        <p:txBody>
          <a:bodyPr wrap="square" rtlCol="0">
            <a:spAutoFit/>
          </a:bodyPr>
          <a:lstStyle/>
          <a:p>
            <a:r>
              <a:rPr lang="en-US" sz="3200" b="1" dirty="0">
                <a:latin typeface="Arial" panose="020B0604020202020204" pitchFamily="34" charset="0"/>
              </a:rPr>
              <a:t>Community</a:t>
            </a:r>
            <a:r>
              <a:rPr lang="en-US" sz="3200" dirty="0">
                <a:latin typeface="Arial" panose="020B0604020202020204" pitchFamily="34" charset="0"/>
              </a:rPr>
              <a:t>: </a:t>
            </a:r>
            <a:r>
              <a:rPr lang="en-US" sz="3200" dirty="0">
                <a:solidFill>
                  <a:srgbClr val="2F3338"/>
                </a:solidFill>
                <a:latin typeface="Open Sans"/>
              </a:rPr>
              <a:t>A </a:t>
            </a:r>
            <a:r>
              <a:rPr lang="en-US" sz="3200" i="1" dirty="0">
                <a:solidFill>
                  <a:srgbClr val="00B0F0"/>
                </a:solidFill>
                <a:latin typeface="Open Sans"/>
              </a:rPr>
              <a:t>group of people </a:t>
            </a:r>
            <a:r>
              <a:rPr lang="en-US" sz="3200" dirty="0">
                <a:solidFill>
                  <a:srgbClr val="2F3338"/>
                </a:solidFill>
                <a:latin typeface="Open Sans"/>
              </a:rPr>
              <a:t>with </a:t>
            </a:r>
            <a:r>
              <a:rPr lang="en-US" sz="3200" i="1" dirty="0">
                <a:solidFill>
                  <a:srgbClr val="00B0F0"/>
                </a:solidFill>
                <a:latin typeface="Open Sans"/>
              </a:rPr>
              <a:t>common</a:t>
            </a:r>
            <a:r>
              <a:rPr lang="en-US" sz="3200" dirty="0">
                <a:solidFill>
                  <a:srgbClr val="2F3338"/>
                </a:solidFill>
                <a:latin typeface="Open Sans"/>
              </a:rPr>
              <a:t> background or shared </a:t>
            </a:r>
            <a:r>
              <a:rPr lang="en-US" sz="3200" i="1" dirty="0">
                <a:solidFill>
                  <a:srgbClr val="00B0F0"/>
                </a:solidFill>
                <a:latin typeface="Open Sans"/>
              </a:rPr>
              <a:t>interests</a:t>
            </a:r>
            <a:endParaRPr lang="en-US" sz="3200" i="1" dirty="0">
              <a:solidFill>
                <a:srgbClr val="00B0F0"/>
              </a:solidFill>
              <a:latin typeface="Arial" panose="020B0604020202020204" pitchFamily="34" charset="0"/>
            </a:endParaRPr>
          </a:p>
        </p:txBody>
      </p:sp>
      <p:sp>
        <p:nvSpPr>
          <p:cNvPr id="10" name="TextBox 9"/>
          <p:cNvSpPr txBox="1"/>
          <p:nvPr/>
        </p:nvSpPr>
        <p:spPr>
          <a:xfrm>
            <a:off x="1329103" y="4422273"/>
            <a:ext cx="9473924" cy="1077218"/>
          </a:xfrm>
          <a:prstGeom prst="rect">
            <a:avLst/>
          </a:prstGeom>
          <a:noFill/>
        </p:spPr>
        <p:txBody>
          <a:bodyPr wrap="square" rtlCol="0">
            <a:spAutoFit/>
          </a:bodyPr>
          <a:lstStyle/>
          <a:p>
            <a:r>
              <a:rPr lang="en-US" sz="3200" b="1" dirty="0">
                <a:latin typeface="Arial" panose="020B0604020202020204" pitchFamily="34" charset="0"/>
              </a:rPr>
              <a:t>Digital Citizen</a:t>
            </a:r>
            <a:r>
              <a:rPr lang="en-US" sz="3200" dirty="0">
                <a:latin typeface="Arial" panose="020B0604020202020204" pitchFamily="34" charset="0"/>
              </a:rPr>
              <a:t>: </a:t>
            </a:r>
            <a:r>
              <a:rPr lang="en-US" sz="3200" dirty="0">
                <a:solidFill>
                  <a:srgbClr val="2F3338"/>
                </a:solidFill>
                <a:latin typeface="Open Sans"/>
              </a:rPr>
              <a:t>A </a:t>
            </a:r>
            <a:r>
              <a:rPr lang="en-US" sz="3200" i="1" dirty="0">
                <a:solidFill>
                  <a:srgbClr val="00B0F0"/>
                </a:solidFill>
                <a:latin typeface="Open Sans"/>
              </a:rPr>
              <a:t>member</a:t>
            </a:r>
            <a:r>
              <a:rPr lang="en-US" sz="3200" dirty="0">
                <a:solidFill>
                  <a:srgbClr val="2F3338"/>
                </a:solidFill>
                <a:latin typeface="Open Sans"/>
              </a:rPr>
              <a:t> of a worldwide </a:t>
            </a:r>
            <a:r>
              <a:rPr lang="en-US" sz="3200" i="1" dirty="0">
                <a:solidFill>
                  <a:srgbClr val="00B0F0"/>
                </a:solidFill>
                <a:latin typeface="Open Sans"/>
              </a:rPr>
              <a:t>community</a:t>
            </a:r>
            <a:r>
              <a:rPr lang="en-US" sz="3200" dirty="0">
                <a:solidFill>
                  <a:srgbClr val="2F3338"/>
                </a:solidFill>
                <a:latin typeface="Open Sans"/>
              </a:rPr>
              <a:t> linked by the </a:t>
            </a:r>
            <a:r>
              <a:rPr lang="en-US" sz="3200" i="1" dirty="0">
                <a:solidFill>
                  <a:srgbClr val="00B0F0"/>
                </a:solidFill>
                <a:latin typeface="Open Sans"/>
              </a:rPr>
              <a:t>Internet</a:t>
            </a:r>
            <a:endParaRPr lang="en-US" sz="3200" i="1" dirty="0">
              <a:solidFill>
                <a:srgbClr val="00B0F0"/>
              </a:solidFill>
              <a:latin typeface="Arial" panose="020B0604020202020204" pitchFamily="34" charset="0"/>
            </a:endParaRPr>
          </a:p>
        </p:txBody>
      </p:sp>
    </p:spTree>
    <p:extLst>
      <p:ext uri="{BB962C8B-B14F-4D97-AF65-F5344CB8AC3E}">
        <p14:creationId xmlns:p14="http://schemas.microsoft.com/office/powerpoint/2010/main" val="2066955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0344" y="114300"/>
            <a:ext cx="9911442" cy="898071"/>
          </a:xfrm>
        </p:spPr>
        <p:txBody>
          <a:bodyPr/>
          <a:lstStyle/>
          <a:p>
            <a:pPr algn="ctr"/>
            <a:r>
              <a:rPr lang="en-US" dirty="0">
                <a:solidFill>
                  <a:schemeClr val="bg1"/>
                </a:solidFill>
              </a:rPr>
              <a:t>Rings of Responsibility</a:t>
            </a:r>
          </a:p>
        </p:txBody>
      </p:sp>
      <p:sp>
        <p:nvSpPr>
          <p:cNvPr id="4" name="TextBox 3"/>
          <p:cNvSpPr txBox="1"/>
          <p:nvPr/>
        </p:nvSpPr>
        <p:spPr>
          <a:xfrm>
            <a:off x="3888539" y="6581001"/>
            <a:ext cx="6789231" cy="276999"/>
          </a:xfrm>
          <a:prstGeom prst="rect">
            <a:avLst/>
          </a:prstGeom>
          <a:noFill/>
        </p:spPr>
        <p:txBody>
          <a:bodyPr wrap="none" rtlCol="0">
            <a:spAutoFit/>
          </a:bodyPr>
          <a:lstStyle/>
          <a:p>
            <a:r>
              <a:rPr lang="en-US" sz="1200" dirty="0"/>
              <a:t>Source: https://tusd.learning.powerschool.com/tusdconnect/digitalcitizenship/cms_page/view/15241329</a:t>
            </a:r>
          </a:p>
        </p:txBody>
      </p:sp>
      <p:sp>
        <p:nvSpPr>
          <p:cNvPr id="5" name="TextBox 4"/>
          <p:cNvSpPr txBox="1"/>
          <p:nvPr/>
        </p:nvSpPr>
        <p:spPr>
          <a:xfrm>
            <a:off x="5597603" y="1749300"/>
            <a:ext cx="6415103" cy="523220"/>
          </a:xfrm>
          <a:prstGeom prst="rect">
            <a:avLst/>
          </a:prstGeom>
          <a:noFill/>
        </p:spPr>
        <p:txBody>
          <a:bodyPr wrap="square" rtlCol="0">
            <a:spAutoFit/>
          </a:bodyPr>
          <a:lstStyle/>
          <a:p>
            <a:r>
              <a:rPr lang="en-US" sz="2800" b="1" dirty="0">
                <a:solidFill>
                  <a:srgbClr val="FF66CC"/>
                </a:solidFill>
              </a:rPr>
              <a:t>Self</a:t>
            </a:r>
            <a:r>
              <a:rPr lang="en-US" sz="2800" dirty="0"/>
              <a:t>: staying safe and keeping healthy</a:t>
            </a:r>
          </a:p>
        </p:txBody>
      </p:sp>
      <p:sp>
        <p:nvSpPr>
          <p:cNvPr id="6" name="TextBox 5"/>
          <p:cNvSpPr txBox="1"/>
          <p:nvPr/>
        </p:nvSpPr>
        <p:spPr>
          <a:xfrm>
            <a:off x="5597603" y="2740340"/>
            <a:ext cx="6415103" cy="1384995"/>
          </a:xfrm>
          <a:prstGeom prst="rect">
            <a:avLst/>
          </a:prstGeom>
          <a:noFill/>
        </p:spPr>
        <p:txBody>
          <a:bodyPr wrap="square" rtlCol="0">
            <a:spAutoFit/>
          </a:bodyPr>
          <a:lstStyle/>
          <a:p>
            <a:r>
              <a:rPr lang="en-US" sz="2800" b="1" dirty="0">
                <a:solidFill>
                  <a:srgbClr val="FF0000"/>
                </a:solidFill>
              </a:rPr>
              <a:t>Family and Friends</a:t>
            </a:r>
            <a:r>
              <a:rPr lang="en-US" sz="2800" dirty="0"/>
              <a:t>: helping with chores, listening to them when they have a problem</a:t>
            </a:r>
          </a:p>
        </p:txBody>
      </p:sp>
      <p:sp>
        <p:nvSpPr>
          <p:cNvPr id="7" name="TextBox 6"/>
          <p:cNvSpPr txBox="1"/>
          <p:nvPr/>
        </p:nvSpPr>
        <p:spPr>
          <a:xfrm>
            <a:off x="5597602" y="4366744"/>
            <a:ext cx="6415103" cy="954107"/>
          </a:xfrm>
          <a:prstGeom prst="rect">
            <a:avLst/>
          </a:prstGeom>
          <a:noFill/>
        </p:spPr>
        <p:txBody>
          <a:bodyPr wrap="square" rtlCol="0" anchor="t">
            <a:spAutoFit/>
          </a:bodyPr>
          <a:lstStyle/>
          <a:p>
            <a:r>
              <a:rPr lang="en-US" sz="2800" b="1" dirty="0">
                <a:solidFill>
                  <a:schemeClr val="accent1"/>
                </a:solidFill>
              </a:rPr>
              <a:t>Community</a:t>
            </a:r>
            <a:r>
              <a:rPr lang="en-US" sz="2800" dirty="0"/>
              <a:t>: following rules at school, playing safely on the </a:t>
            </a:r>
            <a:r>
              <a:rPr lang="en-US" sz="2800" dirty="0">
                <a:cs typeface="Calibri"/>
              </a:rPr>
              <a:t>Internet</a:t>
            </a:r>
            <a:endParaRPr lang="en-US" sz="2800" dirty="0"/>
          </a:p>
        </p:txBody>
      </p:sp>
      <p:pic>
        <p:nvPicPr>
          <p:cNvPr id="8" name="Picture 8">
            <a:extLst>
              <a:ext uri="{FF2B5EF4-FFF2-40B4-BE49-F238E27FC236}">
                <a16:creationId xmlns:a16="http://schemas.microsoft.com/office/drawing/2014/main" id="{CC589DC1-DDC8-446A-8AA7-DE441FCD4D35}"/>
              </a:ext>
            </a:extLst>
          </p:cNvPr>
          <p:cNvPicPr>
            <a:picLocks noChangeAspect="1"/>
          </p:cNvPicPr>
          <p:nvPr/>
        </p:nvPicPr>
        <p:blipFill>
          <a:blip r:embed="rId3"/>
          <a:stretch>
            <a:fillRect/>
          </a:stretch>
        </p:blipFill>
        <p:spPr>
          <a:xfrm>
            <a:off x="789708" y="1632602"/>
            <a:ext cx="4267200" cy="3953015"/>
          </a:xfrm>
          <a:prstGeom prst="rect">
            <a:avLst/>
          </a:prstGeom>
        </p:spPr>
      </p:pic>
    </p:spTree>
    <p:extLst>
      <p:ext uri="{BB962C8B-B14F-4D97-AF65-F5344CB8AC3E}">
        <p14:creationId xmlns:p14="http://schemas.microsoft.com/office/powerpoint/2010/main" val="3185247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0344" y="114300"/>
            <a:ext cx="9911442" cy="898071"/>
          </a:xfrm>
        </p:spPr>
        <p:txBody>
          <a:bodyPr/>
          <a:lstStyle/>
          <a:p>
            <a:pPr algn="ctr"/>
            <a:r>
              <a:rPr lang="en-US" dirty="0">
                <a:solidFill>
                  <a:schemeClr val="bg1"/>
                </a:solidFill>
              </a:rPr>
              <a:t>Digital Citizenship Pledge</a:t>
            </a:r>
          </a:p>
        </p:txBody>
      </p:sp>
      <p:sp>
        <p:nvSpPr>
          <p:cNvPr id="4" name="TextBox 3"/>
          <p:cNvSpPr txBox="1"/>
          <p:nvPr/>
        </p:nvSpPr>
        <p:spPr>
          <a:xfrm>
            <a:off x="1898374" y="6581001"/>
            <a:ext cx="8812669" cy="276999"/>
          </a:xfrm>
          <a:prstGeom prst="rect">
            <a:avLst/>
          </a:prstGeom>
          <a:noFill/>
        </p:spPr>
        <p:txBody>
          <a:bodyPr wrap="none" rtlCol="0">
            <a:spAutoFit/>
          </a:bodyPr>
          <a:lstStyle/>
          <a:p>
            <a:r>
              <a:rPr lang="en-US" sz="1200" dirty="0"/>
              <a:t>Source: https://www.commonsense.org/education/system/files/uploads/classroom-curriculum/3-5-unit2-digitalcitizenshippledge.pdf?x=1</a:t>
            </a:r>
          </a:p>
        </p:txBody>
      </p:sp>
      <p:sp>
        <p:nvSpPr>
          <p:cNvPr id="5" name="TextBox 4"/>
          <p:cNvSpPr txBox="1"/>
          <p:nvPr/>
        </p:nvSpPr>
        <p:spPr>
          <a:xfrm>
            <a:off x="398073" y="1480190"/>
            <a:ext cx="6415103" cy="954107"/>
          </a:xfrm>
          <a:prstGeom prst="rect">
            <a:avLst/>
          </a:prstGeom>
          <a:noFill/>
        </p:spPr>
        <p:txBody>
          <a:bodyPr wrap="square" rtlCol="0">
            <a:spAutoFit/>
          </a:bodyPr>
          <a:lstStyle/>
          <a:p>
            <a:r>
              <a:rPr lang="en-US" sz="2800" b="1" dirty="0">
                <a:solidFill>
                  <a:srgbClr val="FF66CC"/>
                </a:solidFill>
              </a:rPr>
              <a:t>Communicate responsibly and kindly with one another.</a:t>
            </a:r>
            <a:endParaRPr lang="en-US" sz="2800" dirty="0"/>
          </a:p>
        </p:txBody>
      </p:sp>
      <p:sp>
        <p:nvSpPr>
          <p:cNvPr id="6" name="TextBox 5"/>
          <p:cNvSpPr txBox="1"/>
          <p:nvPr/>
        </p:nvSpPr>
        <p:spPr>
          <a:xfrm>
            <a:off x="5777709" y="2282353"/>
            <a:ext cx="6415103" cy="954107"/>
          </a:xfrm>
          <a:prstGeom prst="rect">
            <a:avLst/>
          </a:prstGeom>
          <a:noFill/>
        </p:spPr>
        <p:txBody>
          <a:bodyPr wrap="square" rtlCol="0">
            <a:spAutoFit/>
          </a:bodyPr>
          <a:lstStyle/>
          <a:p>
            <a:r>
              <a:rPr lang="en-US" sz="2800" b="1" dirty="0">
                <a:solidFill>
                  <a:srgbClr val="FF0000"/>
                </a:solidFill>
              </a:rPr>
              <a:t>Protect our own and others’ private information online</a:t>
            </a:r>
            <a:endParaRPr lang="en-US" sz="2800" dirty="0"/>
          </a:p>
        </p:txBody>
      </p:sp>
      <p:sp>
        <p:nvSpPr>
          <p:cNvPr id="7" name="TextBox 6"/>
          <p:cNvSpPr txBox="1"/>
          <p:nvPr/>
        </p:nvSpPr>
        <p:spPr>
          <a:xfrm>
            <a:off x="453491" y="3486299"/>
            <a:ext cx="6415103" cy="523220"/>
          </a:xfrm>
          <a:prstGeom prst="rect">
            <a:avLst/>
          </a:prstGeom>
          <a:noFill/>
        </p:spPr>
        <p:txBody>
          <a:bodyPr wrap="square" rtlCol="0">
            <a:spAutoFit/>
          </a:bodyPr>
          <a:lstStyle/>
          <a:p>
            <a:r>
              <a:rPr lang="en-US" sz="2800" b="1" dirty="0">
                <a:solidFill>
                  <a:schemeClr val="accent1"/>
                </a:solidFill>
              </a:rPr>
              <a:t>Stand up to cyberbullying</a:t>
            </a:r>
            <a:endParaRPr lang="en-US" sz="2800" dirty="0"/>
          </a:p>
        </p:txBody>
      </p:sp>
      <p:sp>
        <p:nvSpPr>
          <p:cNvPr id="8" name="TextBox 7"/>
          <p:cNvSpPr txBox="1"/>
          <p:nvPr/>
        </p:nvSpPr>
        <p:spPr>
          <a:xfrm>
            <a:off x="5611455" y="4420784"/>
            <a:ext cx="6415103" cy="523220"/>
          </a:xfrm>
          <a:prstGeom prst="rect">
            <a:avLst/>
          </a:prstGeom>
          <a:noFill/>
        </p:spPr>
        <p:txBody>
          <a:bodyPr wrap="square" rtlCol="0">
            <a:spAutoFit/>
          </a:bodyPr>
          <a:lstStyle/>
          <a:p>
            <a:r>
              <a:rPr lang="en-US" sz="2800" b="1" dirty="0">
                <a:solidFill>
                  <a:srgbClr val="00B050"/>
                </a:solidFill>
              </a:rPr>
              <a:t>Respect each other’s ideas and opinions</a:t>
            </a:r>
            <a:endParaRPr lang="en-US" sz="2800" dirty="0">
              <a:solidFill>
                <a:srgbClr val="00B050"/>
              </a:solidFill>
            </a:endParaRPr>
          </a:p>
        </p:txBody>
      </p:sp>
      <p:sp>
        <p:nvSpPr>
          <p:cNvPr id="9" name="TextBox 8">
            <a:extLst>
              <a:ext uri="{FF2B5EF4-FFF2-40B4-BE49-F238E27FC236}">
                <a16:creationId xmlns:a16="http://schemas.microsoft.com/office/drawing/2014/main" id="{AE9E40ED-C6A0-4B0C-977E-EC8AFFB2A859}"/>
              </a:ext>
            </a:extLst>
          </p:cNvPr>
          <p:cNvSpPr txBox="1"/>
          <p:nvPr/>
        </p:nvSpPr>
        <p:spPr>
          <a:xfrm>
            <a:off x="457564" y="5349038"/>
            <a:ext cx="7689721" cy="523220"/>
          </a:xfrm>
          <a:prstGeom prst="rect">
            <a:avLst/>
          </a:prstGeom>
          <a:noFill/>
        </p:spPr>
        <p:txBody>
          <a:bodyPr wrap="square" rtlCol="0" anchor="t">
            <a:spAutoFit/>
          </a:bodyPr>
          <a:lstStyle/>
          <a:p>
            <a:r>
              <a:rPr lang="en-US" sz="2800" b="1" dirty="0">
                <a:solidFill>
                  <a:srgbClr val="ED7D31"/>
                </a:solidFill>
              </a:rPr>
              <a:t>Give </a:t>
            </a:r>
            <a:r>
              <a:rPr lang="en-US" sz="2800" b="1" dirty="0">
                <a:solidFill>
                  <a:srgbClr val="ED7D31"/>
                </a:solidFill>
                <a:cs typeface="Calibri"/>
              </a:rPr>
              <a:t>proper credit when we use others' work</a:t>
            </a:r>
            <a:endParaRPr lang="en-US" sz="2800" dirty="0">
              <a:solidFill>
                <a:srgbClr val="ED7D31"/>
              </a:solidFill>
            </a:endParaRPr>
          </a:p>
        </p:txBody>
      </p:sp>
    </p:spTree>
    <p:extLst>
      <p:ext uri="{BB962C8B-B14F-4D97-AF65-F5344CB8AC3E}">
        <p14:creationId xmlns:p14="http://schemas.microsoft.com/office/powerpoint/2010/main" val="2742394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0344" y="114300"/>
            <a:ext cx="9911442" cy="898071"/>
          </a:xfrm>
        </p:spPr>
        <p:txBody>
          <a:bodyPr/>
          <a:lstStyle/>
          <a:p>
            <a:pPr algn="ctr"/>
            <a:r>
              <a:rPr lang="en-US" dirty="0">
                <a:solidFill>
                  <a:schemeClr val="bg1"/>
                </a:solidFill>
              </a:rPr>
              <a:t>Images</a:t>
            </a:r>
          </a:p>
        </p:txBody>
      </p:sp>
      <p:sp>
        <p:nvSpPr>
          <p:cNvPr id="5" name="TextBox 4"/>
          <p:cNvSpPr txBox="1"/>
          <p:nvPr/>
        </p:nvSpPr>
        <p:spPr>
          <a:xfrm>
            <a:off x="987909" y="1377184"/>
            <a:ext cx="10462563" cy="2492990"/>
          </a:xfrm>
          <a:prstGeom prst="rect">
            <a:avLst/>
          </a:prstGeom>
          <a:noFill/>
        </p:spPr>
        <p:txBody>
          <a:bodyPr wrap="square" rtlCol="0" anchor="t">
            <a:spAutoFit/>
          </a:bodyPr>
          <a:lstStyle/>
          <a:p>
            <a:endParaRPr lang="en-US" sz="1200" dirty="0">
              <a:hlinkClick r:id="rId3"/>
            </a:endParaRPr>
          </a:p>
          <a:p>
            <a:r>
              <a:rPr lang="en-US" sz="1200" dirty="0">
                <a:hlinkClick r:id="rId3"/>
              </a:rPr>
              <a:t>https://makeawebsitehub.com/social-media-sites/</a:t>
            </a:r>
          </a:p>
          <a:p>
            <a:r>
              <a:rPr lang="en-US" sz="1200" dirty="0">
                <a:hlinkClick r:id="rId3"/>
              </a:rPr>
              <a:t>http://worldartsme.com/diverse-students-clipart.html#gal_post_33003_diverse-students-clipart-1.jpg</a:t>
            </a:r>
          </a:p>
          <a:p>
            <a:r>
              <a:rPr lang="en-US" sz="1200" dirty="0">
                <a:hlinkClick r:id="rId3"/>
              </a:rPr>
              <a:t>https://emojiisland.com/products/smiling-face-emoji-icon</a:t>
            </a:r>
            <a:endParaRPr lang="en-US" sz="1200" dirty="0">
              <a:cs typeface="Calibri"/>
              <a:hlinkClick r:id="rId3"/>
            </a:endParaRPr>
          </a:p>
          <a:p>
            <a:endParaRPr lang="en-US" sz="1200" dirty="0">
              <a:hlinkClick r:id="rId3"/>
            </a:endParaRPr>
          </a:p>
          <a:p>
            <a:r>
              <a:rPr lang="en-US" sz="1200" dirty="0">
                <a:hlinkClick r:id="rId3"/>
              </a:rPr>
              <a:t>https://www.youtube.com/watch?v=asTti6y39xI</a:t>
            </a:r>
          </a:p>
          <a:p>
            <a:r>
              <a:rPr lang="en-US" sz="1200" dirty="0">
                <a:hlinkClick r:id="rId3"/>
              </a:rPr>
              <a:t>https://digicular.com/rethink-anti-cyber-bullying-app/</a:t>
            </a:r>
            <a:endParaRPr lang="en-US" sz="1200" dirty="0"/>
          </a:p>
          <a:p>
            <a:r>
              <a:rPr lang="en-US" sz="1200" dirty="0">
                <a:cs typeface="Calibri"/>
                <a:hlinkClick r:id="rId4"/>
              </a:rPr>
              <a:t>https://twitter.com/handsrespect</a:t>
            </a:r>
            <a:endParaRPr lang="en-US" dirty="0">
              <a:cs typeface="Calibri"/>
            </a:endParaRPr>
          </a:p>
          <a:p>
            <a:r>
              <a:rPr lang="en-US" sz="1200" dirty="0">
                <a:cs typeface="Calibri"/>
                <a:hlinkClick r:id="rId5"/>
              </a:rPr>
              <a:t>http://www.homodigital.net/2016/01/post-destacado-blogger.html</a:t>
            </a:r>
            <a:endParaRPr lang="en-US" dirty="0">
              <a:cs typeface="Calibri"/>
            </a:endParaRPr>
          </a:p>
          <a:p>
            <a:r>
              <a:rPr lang="en-US" sz="1200" dirty="0">
                <a:cs typeface="Calibri"/>
                <a:hlinkClick r:id="rId6"/>
              </a:rPr>
              <a:t>http://www.crazy4computers.net/rings-of-responsibility.html</a:t>
            </a:r>
            <a:endParaRPr lang="en-US" dirty="0">
              <a:cs typeface="Calibri"/>
            </a:endParaRPr>
          </a:p>
          <a:p>
            <a:endParaRPr lang="en-US" sz="1200" dirty="0">
              <a:cs typeface="Calibri"/>
            </a:endParaRPr>
          </a:p>
          <a:p>
            <a:endParaRPr lang="en-US" sz="1200" dirty="0">
              <a:cs typeface="Calibri"/>
            </a:endParaRPr>
          </a:p>
          <a:p>
            <a:endParaRPr lang="en-US" sz="1200" dirty="0">
              <a:cs typeface="Calibri"/>
            </a:endParaRPr>
          </a:p>
        </p:txBody>
      </p:sp>
      <p:sp>
        <p:nvSpPr>
          <p:cNvPr id="7" name="TextBox 6"/>
          <p:cNvSpPr txBox="1"/>
          <p:nvPr/>
        </p:nvSpPr>
        <p:spPr>
          <a:xfrm>
            <a:off x="7779222" y="6581001"/>
            <a:ext cx="2845715" cy="276999"/>
          </a:xfrm>
          <a:prstGeom prst="rect">
            <a:avLst/>
          </a:prstGeom>
          <a:noFill/>
        </p:spPr>
        <p:txBody>
          <a:bodyPr wrap="none" rtlCol="0">
            <a:spAutoFit/>
          </a:bodyPr>
          <a:lstStyle/>
          <a:p>
            <a:r>
              <a:rPr lang="en-US" sz="1200" dirty="0"/>
              <a:t>Source: https://www.netsmartz.org/Home</a:t>
            </a:r>
          </a:p>
        </p:txBody>
      </p:sp>
    </p:spTree>
    <p:extLst>
      <p:ext uri="{BB962C8B-B14F-4D97-AF65-F5344CB8AC3E}">
        <p14:creationId xmlns:p14="http://schemas.microsoft.com/office/powerpoint/2010/main" val="3717727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0344" y="114300"/>
            <a:ext cx="9911442" cy="898071"/>
          </a:xfrm>
        </p:spPr>
        <p:txBody>
          <a:bodyPr/>
          <a:lstStyle/>
          <a:p>
            <a:pPr algn="ctr"/>
            <a:r>
              <a:rPr lang="en-US" dirty="0">
                <a:solidFill>
                  <a:schemeClr val="bg1"/>
                </a:solidFill>
              </a:rPr>
              <a:t>Who Should Be Here?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378" y="1880012"/>
            <a:ext cx="10058400" cy="3677602"/>
          </a:xfrm>
          <a:prstGeom prst="rect">
            <a:avLst/>
          </a:prstGeom>
        </p:spPr>
      </p:pic>
    </p:spTree>
    <p:extLst>
      <p:ext uri="{BB962C8B-B14F-4D97-AF65-F5344CB8AC3E}">
        <p14:creationId xmlns:p14="http://schemas.microsoft.com/office/powerpoint/2010/main" val="2610816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0344" y="114300"/>
            <a:ext cx="9911442" cy="898071"/>
          </a:xfrm>
        </p:spPr>
        <p:txBody>
          <a:bodyPr/>
          <a:lstStyle/>
          <a:p>
            <a:pPr algn="ctr"/>
            <a:r>
              <a:rPr lang="en-US" dirty="0">
                <a:solidFill>
                  <a:schemeClr val="bg1"/>
                </a:solidFill>
              </a:rPr>
              <a:t>Agenda</a:t>
            </a:r>
          </a:p>
        </p:txBody>
      </p:sp>
      <p:sp>
        <p:nvSpPr>
          <p:cNvPr id="4" name="TextBox 3"/>
          <p:cNvSpPr txBox="1"/>
          <p:nvPr/>
        </p:nvSpPr>
        <p:spPr>
          <a:xfrm>
            <a:off x="954726" y="1257144"/>
            <a:ext cx="5115246" cy="2554545"/>
          </a:xfrm>
          <a:prstGeom prst="rect">
            <a:avLst/>
          </a:prstGeom>
          <a:noFill/>
        </p:spPr>
        <p:txBody>
          <a:bodyPr wrap="none" rtlCol="0" anchor="t">
            <a:spAutoFit/>
          </a:bodyPr>
          <a:lstStyle/>
          <a:p>
            <a:pPr marL="571500" indent="-571500">
              <a:buFont typeface="Arial"/>
              <a:buChar char="•"/>
            </a:pPr>
            <a:r>
              <a:rPr lang="en-US" sz="4000" dirty="0"/>
              <a:t>Digital Citizenship</a:t>
            </a:r>
          </a:p>
          <a:p>
            <a:pPr marL="571500" indent="-571500">
              <a:buFont typeface="Arial"/>
              <a:buChar char="•"/>
            </a:pPr>
            <a:r>
              <a:rPr lang="en-US" sz="4000" dirty="0"/>
              <a:t>Online Safety</a:t>
            </a:r>
            <a:endParaRPr lang="en-US" sz="4000" dirty="0">
              <a:cs typeface="Calibri"/>
            </a:endParaRPr>
          </a:p>
          <a:p>
            <a:pPr marL="571500" indent="-571500">
              <a:buFont typeface="Arial"/>
              <a:buChar char="•"/>
            </a:pPr>
            <a:r>
              <a:rPr lang="en-US" sz="4000" dirty="0"/>
              <a:t>Online Best Practices</a:t>
            </a:r>
            <a:endParaRPr lang="en-US" sz="4000" dirty="0">
              <a:cs typeface="Calibri"/>
            </a:endParaRPr>
          </a:p>
          <a:p>
            <a:pPr marL="571500" indent="-571500">
              <a:buFont typeface="Arial"/>
              <a:buChar char="•"/>
            </a:pPr>
            <a:r>
              <a:rPr lang="en-US" sz="4000" dirty="0"/>
              <a:t>Cyberbullying</a:t>
            </a:r>
            <a:endParaRPr lang="en-US" sz="4000" dirty="0">
              <a:cs typeface="Calibri"/>
            </a:endParaRPr>
          </a:p>
        </p:txBody>
      </p:sp>
      <p:sp>
        <p:nvSpPr>
          <p:cNvPr id="5" name="TextBox 4"/>
          <p:cNvSpPr txBox="1"/>
          <p:nvPr/>
        </p:nvSpPr>
        <p:spPr>
          <a:xfrm>
            <a:off x="6264649" y="1257143"/>
            <a:ext cx="5672130" cy="2554545"/>
          </a:xfrm>
          <a:prstGeom prst="rect">
            <a:avLst/>
          </a:prstGeom>
          <a:noFill/>
        </p:spPr>
        <p:txBody>
          <a:bodyPr wrap="none" rtlCol="0" anchor="t">
            <a:spAutoFit/>
          </a:bodyPr>
          <a:lstStyle/>
          <a:p>
            <a:pPr marL="285750" indent="-285750">
              <a:buFont typeface="Arial" panose="020B0604020202020204" pitchFamily="34" charset="0"/>
              <a:buChar char="•"/>
            </a:pPr>
            <a:r>
              <a:rPr lang="en-US" sz="4000" dirty="0"/>
              <a:t>Behaving Respectfully</a:t>
            </a:r>
            <a:endParaRPr lang="en-US" sz="4000" dirty="0">
              <a:cs typeface="Calibri"/>
            </a:endParaRPr>
          </a:p>
          <a:p>
            <a:pPr marL="285750" indent="-285750">
              <a:buFont typeface="Arial" panose="020B0604020202020204" pitchFamily="34" charset="0"/>
              <a:buChar char="•"/>
            </a:pPr>
            <a:r>
              <a:rPr lang="en-US" sz="4000" dirty="0"/>
              <a:t>Digital Footprint</a:t>
            </a:r>
            <a:endParaRPr lang="en-US" sz="4000" dirty="0">
              <a:cs typeface="Calibri"/>
            </a:endParaRPr>
          </a:p>
          <a:p>
            <a:pPr marL="285750" indent="-285750">
              <a:buFont typeface="Arial" panose="020B0604020202020204" pitchFamily="34" charset="0"/>
              <a:buChar char="•"/>
            </a:pPr>
            <a:r>
              <a:rPr lang="en-US" sz="4000" dirty="0"/>
              <a:t>Your Responsibility</a:t>
            </a:r>
            <a:endParaRPr lang="en-US" sz="4000" dirty="0">
              <a:cs typeface="Calibri"/>
            </a:endParaRPr>
          </a:p>
          <a:p>
            <a:pPr marL="285750" indent="-285750">
              <a:buFont typeface="Arial" panose="020B0604020202020204" pitchFamily="34" charset="0"/>
              <a:buChar char="•"/>
            </a:pPr>
            <a:r>
              <a:rPr lang="en-US" sz="4000" dirty="0">
                <a:cs typeface="Calibri"/>
              </a:rPr>
              <a:t>Digital Citizenship Pledge</a:t>
            </a:r>
          </a:p>
        </p:txBody>
      </p:sp>
      <p:sp>
        <p:nvSpPr>
          <p:cNvPr id="6" name="TextBox 5"/>
          <p:cNvSpPr txBox="1"/>
          <p:nvPr/>
        </p:nvSpPr>
        <p:spPr>
          <a:xfrm>
            <a:off x="1489989" y="6602754"/>
            <a:ext cx="4572277" cy="276999"/>
          </a:xfrm>
          <a:prstGeom prst="rect">
            <a:avLst/>
          </a:prstGeom>
          <a:noFill/>
        </p:spPr>
        <p:txBody>
          <a:bodyPr wrap="none" rtlCol="0">
            <a:spAutoFit/>
          </a:bodyPr>
          <a:lstStyle/>
          <a:p>
            <a:r>
              <a:rPr lang="en-US" sz="1200" dirty="0"/>
              <a:t>Source: http://www.edudemic.com/teachers-guide-digital-citizenship/</a:t>
            </a:r>
          </a:p>
        </p:txBody>
      </p:sp>
      <p:sp>
        <p:nvSpPr>
          <p:cNvPr id="7" name="TextBox 6"/>
          <p:cNvSpPr txBox="1"/>
          <p:nvPr/>
        </p:nvSpPr>
        <p:spPr>
          <a:xfrm>
            <a:off x="6062266" y="6602755"/>
            <a:ext cx="4572277" cy="276999"/>
          </a:xfrm>
          <a:prstGeom prst="rect">
            <a:avLst/>
          </a:prstGeom>
          <a:noFill/>
        </p:spPr>
        <p:txBody>
          <a:bodyPr wrap="none" rtlCol="0">
            <a:spAutoFit/>
          </a:bodyPr>
          <a:lstStyle/>
          <a:p>
            <a:r>
              <a:rPr lang="en-US" sz="1200" dirty="0"/>
              <a:t>Source: http://www.edudemic.com/7-tips-successful-online-student/</a:t>
            </a:r>
          </a:p>
        </p:txBody>
      </p:sp>
      <p:pic>
        <p:nvPicPr>
          <p:cNvPr id="3" name="Picture 8" descr="A close up of a logo&#10;&#10;Description generated with very high confidence">
            <a:extLst>
              <a:ext uri="{FF2B5EF4-FFF2-40B4-BE49-F238E27FC236}">
                <a16:creationId xmlns:a16="http://schemas.microsoft.com/office/drawing/2014/main" id="{127D64AE-039A-4FFC-A09A-1094E1E0007D}"/>
              </a:ext>
            </a:extLst>
          </p:cNvPr>
          <p:cNvPicPr>
            <a:picLocks noChangeAspect="1"/>
          </p:cNvPicPr>
          <p:nvPr/>
        </p:nvPicPr>
        <p:blipFill>
          <a:blip r:embed="rId3"/>
          <a:stretch>
            <a:fillRect/>
          </a:stretch>
        </p:blipFill>
        <p:spPr>
          <a:xfrm>
            <a:off x="6711612" y="3687794"/>
            <a:ext cx="2498785" cy="2484407"/>
          </a:xfrm>
          <a:prstGeom prst="rect">
            <a:avLst/>
          </a:prstGeom>
        </p:spPr>
      </p:pic>
      <p:pic>
        <p:nvPicPr>
          <p:cNvPr id="10" name="Picture 9">
            <a:extLst>
              <a:ext uri="{FF2B5EF4-FFF2-40B4-BE49-F238E27FC236}">
                <a16:creationId xmlns:a16="http://schemas.microsoft.com/office/drawing/2014/main" id="{4AE09624-EE87-48D2-AC50-EAF1AE392B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44" y="4066733"/>
            <a:ext cx="1725154" cy="1725154"/>
          </a:xfrm>
          <a:prstGeom prst="rect">
            <a:avLst/>
          </a:prstGeom>
        </p:spPr>
      </p:pic>
      <p:pic>
        <p:nvPicPr>
          <p:cNvPr id="12" name="Picture 8" descr="A picture containing electronics&#10;&#10;Description generated with high confidence">
            <a:extLst>
              <a:ext uri="{FF2B5EF4-FFF2-40B4-BE49-F238E27FC236}">
                <a16:creationId xmlns:a16="http://schemas.microsoft.com/office/drawing/2014/main" id="{FF14FB52-C687-42A3-B933-FA2B023A7E7E}"/>
              </a:ext>
            </a:extLst>
          </p:cNvPr>
          <p:cNvPicPr>
            <a:picLocks noChangeAspect="1"/>
          </p:cNvPicPr>
          <p:nvPr/>
        </p:nvPicPr>
        <p:blipFill>
          <a:blip r:embed="rId5"/>
          <a:stretch>
            <a:fillRect/>
          </a:stretch>
        </p:blipFill>
        <p:spPr>
          <a:xfrm>
            <a:off x="9459256" y="3817961"/>
            <a:ext cx="2470031" cy="2198979"/>
          </a:xfrm>
          <a:prstGeom prst="rect">
            <a:avLst/>
          </a:prstGeom>
        </p:spPr>
      </p:pic>
      <p:pic>
        <p:nvPicPr>
          <p:cNvPr id="14" name="Picture 13">
            <a:extLst>
              <a:ext uri="{FF2B5EF4-FFF2-40B4-BE49-F238E27FC236}">
                <a16:creationId xmlns:a16="http://schemas.microsoft.com/office/drawing/2014/main" id="{58EEC29D-2FF0-42A3-8BE0-60B7348C3F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4479" y="4077270"/>
            <a:ext cx="2942853" cy="1943721"/>
          </a:xfrm>
          <a:prstGeom prst="rect">
            <a:avLst/>
          </a:prstGeom>
        </p:spPr>
      </p:pic>
    </p:spTree>
    <p:extLst>
      <p:ext uri="{BB962C8B-B14F-4D97-AF65-F5344CB8AC3E}">
        <p14:creationId xmlns:p14="http://schemas.microsoft.com/office/powerpoint/2010/main" val="3733549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0344" y="114300"/>
            <a:ext cx="9911442" cy="898071"/>
          </a:xfrm>
        </p:spPr>
        <p:txBody>
          <a:bodyPr/>
          <a:lstStyle/>
          <a:p>
            <a:pPr algn="ctr"/>
            <a:r>
              <a:rPr lang="en-US" dirty="0">
                <a:solidFill>
                  <a:schemeClr val="bg1"/>
                </a:solidFill>
              </a:rPr>
              <a:t>What is Digital Citizenship?</a:t>
            </a:r>
            <a:endParaRPr lang="en-US" dirty="0"/>
          </a:p>
        </p:txBody>
      </p:sp>
      <p:sp>
        <p:nvSpPr>
          <p:cNvPr id="5" name="TextBox 4"/>
          <p:cNvSpPr txBox="1"/>
          <p:nvPr/>
        </p:nvSpPr>
        <p:spPr>
          <a:xfrm>
            <a:off x="4196170" y="2522562"/>
            <a:ext cx="3758208" cy="584775"/>
          </a:xfrm>
          <a:prstGeom prst="rect">
            <a:avLst/>
          </a:prstGeom>
          <a:noFill/>
        </p:spPr>
        <p:txBody>
          <a:bodyPr wrap="none" rtlCol="0" anchor="t">
            <a:spAutoFit/>
          </a:bodyPr>
          <a:lstStyle/>
          <a:p>
            <a:r>
              <a:rPr lang="en-US" sz="3200" dirty="0">
                <a:hlinkClick r:id="rId3"/>
              </a:rPr>
              <a:t>Let's watch</a:t>
            </a:r>
            <a:r>
              <a:rPr lang="en-US" sz="3200" dirty="0">
                <a:cs typeface="Calibri"/>
                <a:hlinkClick r:id="rId3"/>
              </a:rPr>
              <a:t> this video</a:t>
            </a:r>
          </a:p>
        </p:txBody>
      </p:sp>
      <p:sp>
        <p:nvSpPr>
          <p:cNvPr id="4" name="TextBox 3">
            <a:extLst>
              <a:ext uri="{FF2B5EF4-FFF2-40B4-BE49-F238E27FC236}">
                <a16:creationId xmlns:a16="http://schemas.microsoft.com/office/drawing/2014/main" id="{D77C9463-008A-4E8A-BD44-212B9C943A64}"/>
              </a:ext>
            </a:extLst>
          </p:cNvPr>
          <p:cNvSpPr txBox="1"/>
          <p:nvPr/>
        </p:nvSpPr>
        <p:spPr>
          <a:xfrm>
            <a:off x="5514523" y="6539437"/>
            <a:ext cx="5190139" cy="276999"/>
          </a:xfrm>
          <a:prstGeom prst="rect">
            <a:avLst/>
          </a:prstGeom>
          <a:noFill/>
        </p:spPr>
        <p:txBody>
          <a:bodyPr wrap="none" rtlCol="0" anchor="t">
            <a:spAutoFit/>
          </a:bodyPr>
          <a:lstStyle/>
          <a:p>
            <a:r>
              <a:rPr lang="en-US" sz="1200" dirty="0"/>
              <a:t>Source: https://www.commonsensemedia.org/videos/what-is-digital-citizenship</a:t>
            </a:r>
          </a:p>
        </p:txBody>
      </p:sp>
    </p:spTree>
    <p:extLst>
      <p:ext uri="{BB962C8B-B14F-4D97-AF65-F5344CB8AC3E}">
        <p14:creationId xmlns:p14="http://schemas.microsoft.com/office/powerpoint/2010/main" val="3348871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0344" y="114300"/>
            <a:ext cx="9911442" cy="898071"/>
          </a:xfrm>
        </p:spPr>
        <p:txBody>
          <a:bodyPr/>
          <a:lstStyle/>
          <a:p>
            <a:pPr algn="ctr"/>
            <a:r>
              <a:rPr lang="en-US" dirty="0">
                <a:solidFill>
                  <a:schemeClr val="bg1"/>
                </a:solidFill>
              </a:rPr>
              <a:t>Online Safety</a:t>
            </a:r>
          </a:p>
        </p:txBody>
      </p:sp>
      <p:sp>
        <p:nvSpPr>
          <p:cNvPr id="5" name="TextBox 4"/>
          <p:cNvSpPr txBox="1"/>
          <p:nvPr/>
        </p:nvSpPr>
        <p:spPr>
          <a:xfrm>
            <a:off x="1785479" y="1677435"/>
            <a:ext cx="6146041" cy="1569660"/>
          </a:xfrm>
          <a:prstGeom prst="rect">
            <a:avLst/>
          </a:prstGeom>
          <a:noFill/>
        </p:spPr>
        <p:txBody>
          <a:bodyPr wrap="none" rtlCol="0">
            <a:spAutoFit/>
          </a:bodyPr>
          <a:lstStyle/>
          <a:p>
            <a:r>
              <a:rPr lang="en-US" sz="3200" dirty="0"/>
              <a:t>Being online = amazing connections</a:t>
            </a:r>
          </a:p>
          <a:p>
            <a:r>
              <a:rPr lang="en-US" sz="3200" dirty="0"/>
              <a:t>Being online = great collaboration</a:t>
            </a:r>
          </a:p>
          <a:p>
            <a:r>
              <a:rPr lang="en-US" sz="3200" dirty="0"/>
              <a:t>Being online = 24/7 access</a:t>
            </a:r>
          </a:p>
        </p:txBody>
      </p:sp>
      <p:sp>
        <p:nvSpPr>
          <p:cNvPr id="6" name="TextBox 5"/>
          <p:cNvSpPr txBox="1"/>
          <p:nvPr/>
        </p:nvSpPr>
        <p:spPr>
          <a:xfrm>
            <a:off x="4858499" y="4780127"/>
            <a:ext cx="4255332" cy="584775"/>
          </a:xfrm>
          <a:prstGeom prst="rect">
            <a:avLst/>
          </a:prstGeom>
          <a:noFill/>
        </p:spPr>
        <p:txBody>
          <a:bodyPr wrap="none" rtlCol="0">
            <a:spAutoFit/>
          </a:bodyPr>
          <a:lstStyle/>
          <a:p>
            <a:r>
              <a:rPr lang="en-US" sz="3200" dirty="0"/>
              <a:t>Being online = predators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9546" y="1406922"/>
            <a:ext cx="1840173" cy="184017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5479" y="3708565"/>
            <a:ext cx="2143125" cy="2143125"/>
          </a:xfrm>
          <a:prstGeom prst="rect">
            <a:avLst/>
          </a:prstGeom>
        </p:spPr>
      </p:pic>
    </p:spTree>
    <p:extLst>
      <p:ext uri="{BB962C8B-B14F-4D97-AF65-F5344CB8AC3E}">
        <p14:creationId xmlns:p14="http://schemas.microsoft.com/office/powerpoint/2010/main" val="4074658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0344" y="114300"/>
            <a:ext cx="9911442" cy="898071"/>
          </a:xfrm>
        </p:spPr>
        <p:txBody>
          <a:bodyPr/>
          <a:lstStyle/>
          <a:p>
            <a:pPr algn="ctr"/>
            <a:r>
              <a:rPr lang="en-US" dirty="0">
                <a:solidFill>
                  <a:schemeClr val="bg1"/>
                </a:solidFill>
              </a:rPr>
              <a:t>Online Safety: Predators</a:t>
            </a:r>
          </a:p>
        </p:txBody>
      </p:sp>
      <p:sp>
        <p:nvSpPr>
          <p:cNvPr id="5" name="TextBox 4"/>
          <p:cNvSpPr txBox="1"/>
          <p:nvPr/>
        </p:nvSpPr>
        <p:spPr>
          <a:xfrm>
            <a:off x="1023479" y="1677435"/>
            <a:ext cx="10719775" cy="3416320"/>
          </a:xfrm>
          <a:prstGeom prst="rect">
            <a:avLst/>
          </a:prstGeom>
          <a:noFill/>
        </p:spPr>
        <p:txBody>
          <a:bodyPr wrap="square" rtlCol="0" anchor="t">
            <a:spAutoFit/>
          </a:bodyPr>
          <a:lstStyle/>
          <a:p>
            <a:r>
              <a:rPr lang="en-US" sz="3600" b="0" i="0" dirty="0">
                <a:effectLst/>
                <a:latin typeface="Arial" panose="020B0604020202020204" pitchFamily="34" charset="0"/>
              </a:rPr>
              <a:t>Online Predators are defined as individuals who participate or </a:t>
            </a:r>
            <a:r>
              <a:rPr lang="en-US" sz="3600" b="1" i="0" dirty="0">
                <a:solidFill>
                  <a:schemeClr val="accent2"/>
                </a:solidFill>
                <a:effectLst/>
                <a:latin typeface="Arial" panose="020B0604020202020204" pitchFamily="34" charset="0"/>
              </a:rPr>
              <a:t>engage</a:t>
            </a:r>
            <a:r>
              <a:rPr lang="en-US" sz="3600" b="0" i="0" dirty="0">
                <a:effectLst/>
                <a:latin typeface="Arial" panose="020B0604020202020204" pitchFamily="34" charset="0"/>
              </a:rPr>
              <a:t> in predatory, </a:t>
            </a:r>
            <a:r>
              <a:rPr lang="en-US" sz="3600" b="1" i="0" dirty="0">
                <a:solidFill>
                  <a:schemeClr val="accent2"/>
                </a:solidFill>
                <a:effectLst/>
                <a:latin typeface="Arial" panose="020B0604020202020204" pitchFamily="34" charset="0"/>
              </a:rPr>
              <a:t>exploitative</a:t>
            </a:r>
            <a:r>
              <a:rPr lang="en-US" sz="3600" b="0" i="0" dirty="0">
                <a:effectLst/>
                <a:latin typeface="Arial" panose="020B0604020202020204" pitchFamily="34" charset="0"/>
              </a:rPr>
              <a:t> behavior through an </a:t>
            </a:r>
            <a:r>
              <a:rPr lang="en-US" sz="3600" b="1" i="0" dirty="0">
                <a:solidFill>
                  <a:schemeClr val="accent2"/>
                </a:solidFill>
                <a:effectLst/>
                <a:latin typeface="Arial" panose="020B0604020202020204" pitchFamily="34" charset="0"/>
              </a:rPr>
              <a:t>online</a:t>
            </a:r>
            <a:r>
              <a:rPr lang="en-US" sz="3600" b="0" i="0" dirty="0">
                <a:effectLst/>
                <a:latin typeface="Arial" panose="020B0604020202020204" pitchFamily="34" charset="0"/>
              </a:rPr>
              <a:t> presence. In many cases, Online Predators utilize </a:t>
            </a:r>
            <a:r>
              <a:rPr lang="en-US" sz="3600" b="1" i="0" dirty="0">
                <a:solidFill>
                  <a:schemeClr val="accent2"/>
                </a:solidFill>
                <a:effectLst/>
                <a:latin typeface="Arial" panose="020B0604020202020204" pitchFamily="34" charset="0"/>
              </a:rPr>
              <a:t>computational networking systems </a:t>
            </a:r>
            <a:r>
              <a:rPr lang="en-US" sz="3600" b="0" i="0" dirty="0">
                <a:effectLst/>
                <a:latin typeface="Arial" panose="020B0604020202020204" pitchFamily="34" charset="0"/>
              </a:rPr>
              <a:t>in the form of the </a:t>
            </a:r>
            <a:r>
              <a:rPr lang="en-US" sz="3600" b="1" i="0" dirty="0">
                <a:solidFill>
                  <a:schemeClr val="accent2"/>
                </a:solidFill>
                <a:effectLst/>
                <a:latin typeface="Arial" panose="020B0604020202020204" pitchFamily="34" charset="0"/>
              </a:rPr>
              <a:t>Internet</a:t>
            </a:r>
            <a:r>
              <a:rPr lang="en-US" sz="3600" b="0" i="0" dirty="0">
                <a:effectLst/>
                <a:latin typeface="Arial" panose="020B0604020202020204" pitchFamily="34" charset="0"/>
              </a:rPr>
              <a:t> to take advantage of or prey upon their victims. </a:t>
            </a:r>
            <a:endParaRPr lang="en-US" sz="3600" dirty="0"/>
          </a:p>
        </p:txBody>
      </p:sp>
      <p:sp>
        <p:nvSpPr>
          <p:cNvPr id="4" name="TextBox 3"/>
          <p:cNvSpPr txBox="1"/>
          <p:nvPr/>
        </p:nvSpPr>
        <p:spPr>
          <a:xfrm>
            <a:off x="6373503" y="6581001"/>
            <a:ext cx="4280852" cy="276999"/>
          </a:xfrm>
          <a:prstGeom prst="rect">
            <a:avLst/>
          </a:prstGeom>
          <a:noFill/>
        </p:spPr>
        <p:txBody>
          <a:bodyPr wrap="none" rtlCol="0">
            <a:spAutoFit/>
          </a:bodyPr>
          <a:lstStyle/>
          <a:p>
            <a:r>
              <a:rPr lang="en-US" sz="1200" dirty="0"/>
              <a:t>Source: https://cyber.laws.com/computer-crime/online-predators</a:t>
            </a:r>
          </a:p>
        </p:txBody>
      </p:sp>
    </p:spTree>
    <p:extLst>
      <p:ext uri="{BB962C8B-B14F-4D97-AF65-F5344CB8AC3E}">
        <p14:creationId xmlns:p14="http://schemas.microsoft.com/office/powerpoint/2010/main" val="1562310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0344" y="114300"/>
            <a:ext cx="9911442" cy="898071"/>
          </a:xfrm>
        </p:spPr>
        <p:txBody>
          <a:bodyPr/>
          <a:lstStyle/>
          <a:p>
            <a:pPr algn="ctr"/>
            <a:r>
              <a:rPr lang="en-US" dirty="0">
                <a:solidFill>
                  <a:schemeClr val="bg1"/>
                </a:solidFill>
              </a:rPr>
              <a:t>Online Safety: Inappropriate Content</a:t>
            </a:r>
          </a:p>
        </p:txBody>
      </p:sp>
      <p:sp>
        <p:nvSpPr>
          <p:cNvPr id="5" name="TextBox 4"/>
          <p:cNvSpPr txBox="1"/>
          <p:nvPr/>
        </p:nvSpPr>
        <p:spPr>
          <a:xfrm>
            <a:off x="1329103" y="1663787"/>
            <a:ext cx="9473924" cy="2554545"/>
          </a:xfrm>
          <a:prstGeom prst="rect">
            <a:avLst/>
          </a:prstGeom>
          <a:noFill/>
        </p:spPr>
        <p:txBody>
          <a:bodyPr wrap="square" rtlCol="0" anchor="t">
            <a:spAutoFit/>
          </a:bodyPr>
          <a:lstStyle/>
          <a:p>
            <a:pPr marL="457200" indent="-457200">
              <a:buFont typeface="Wingdings" panose="05000000000000000000" pitchFamily="2" charset="2"/>
              <a:buChar char="§"/>
            </a:pPr>
            <a:r>
              <a:rPr lang="en-US" sz="4000" b="0" i="0" dirty="0">
                <a:effectLst/>
                <a:latin typeface="Arial" panose="020B0604020202020204" pitchFamily="34" charset="0"/>
              </a:rPr>
              <a:t>Adult Activities</a:t>
            </a:r>
            <a:endParaRPr lang="en-US" sz="4000" b="0" i="0" dirty="0">
              <a:latin typeface="Arial" panose="020B0604020202020204" pitchFamily="34" charset="0"/>
              <a:cs typeface="Arial"/>
            </a:endParaRPr>
          </a:p>
          <a:p>
            <a:pPr marL="457200" indent="-457200">
              <a:buFont typeface="Wingdings" panose="05000000000000000000" pitchFamily="2" charset="2"/>
              <a:buChar char="§"/>
            </a:pPr>
            <a:r>
              <a:rPr lang="en-US" sz="4000" dirty="0">
                <a:latin typeface="Arial" panose="020B0604020202020204" pitchFamily="34" charset="0"/>
              </a:rPr>
              <a:t>Violence</a:t>
            </a:r>
            <a:endParaRPr lang="en-US" sz="4000" dirty="0">
              <a:latin typeface="Arial" panose="020B0604020202020204" pitchFamily="34" charset="0"/>
              <a:cs typeface="Arial"/>
            </a:endParaRPr>
          </a:p>
          <a:p>
            <a:pPr marL="457200" indent="-457200">
              <a:buFont typeface="Wingdings" panose="05000000000000000000" pitchFamily="2" charset="2"/>
              <a:buChar char="§"/>
            </a:pPr>
            <a:r>
              <a:rPr lang="en-US" sz="4000" dirty="0">
                <a:latin typeface="Arial" panose="020B0604020202020204" pitchFamily="34" charset="0"/>
              </a:rPr>
              <a:t>Hate Speech</a:t>
            </a:r>
            <a:endParaRPr lang="en-US" sz="4000" dirty="0">
              <a:latin typeface="Arial" panose="020B0604020202020204" pitchFamily="34" charset="0"/>
              <a:cs typeface="Arial"/>
            </a:endParaRPr>
          </a:p>
          <a:p>
            <a:pPr marL="457200" indent="-457200">
              <a:buFont typeface="Wingdings" panose="05000000000000000000" pitchFamily="2" charset="2"/>
              <a:buChar char="§"/>
            </a:pPr>
            <a:r>
              <a:rPr lang="en-US" sz="4000" dirty="0">
                <a:latin typeface="Arial" panose="020B0604020202020204" pitchFamily="34" charset="0"/>
              </a:rPr>
              <a:t>Risky or illegal behaviors</a:t>
            </a:r>
            <a:endParaRPr lang="en-US" sz="3600" dirty="0">
              <a:cs typeface="Calibri"/>
            </a:endParaRPr>
          </a:p>
        </p:txBody>
      </p:sp>
      <p:sp>
        <p:nvSpPr>
          <p:cNvPr id="4" name="TextBox 3"/>
          <p:cNvSpPr txBox="1"/>
          <p:nvPr/>
        </p:nvSpPr>
        <p:spPr>
          <a:xfrm>
            <a:off x="7779222" y="6581001"/>
            <a:ext cx="2845715" cy="276999"/>
          </a:xfrm>
          <a:prstGeom prst="rect">
            <a:avLst/>
          </a:prstGeom>
          <a:noFill/>
        </p:spPr>
        <p:txBody>
          <a:bodyPr wrap="none" rtlCol="0">
            <a:spAutoFit/>
          </a:bodyPr>
          <a:lstStyle/>
          <a:p>
            <a:r>
              <a:rPr lang="en-US" sz="1200" dirty="0"/>
              <a:t>Source: https://www.netsmartz.org/Home</a:t>
            </a:r>
          </a:p>
        </p:txBody>
      </p:sp>
      <p:sp>
        <p:nvSpPr>
          <p:cNvPr id="6" name="TextBox 5">
            <a:extLst>
              <a:ext uri="{FF2B5EF4-FFF2-40B4-BE49-F238E27FC236}">
                <a16:creationId xmlns:a16="http://schemas.microsoft.com/office/drawing/2014/main" id="{4CF63BC0-B5A5-4F66-B896-D285F29D800E}"/>
              </a:ext>
            </a:extLst>
          </p:cNvPr>
          <p:cNvSpPr txBox="1"/>
          <p:nvPr/>
        </p:nvSpPr>
        <p:spPr>
          <a:xfrm>
            <a:off x="1107057" y="4681268"/>
            <a:ext cx="10437962"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i="1" dirty="0">
                <a:latin typeface="Cambria"/>
              </a:rPr>
              <a:t>This type of content is not appropriate or professional for the classroom setting</a:t>
            </a:r>
            <a:r>
              <a:rPr lang="en-US" sz="3600" i="1" dirty="0">
                <a:latin typeface="Cambria"/>
                <a:cs typeface="Calibri"/>
              </a:rPr>
              <a:t>.</a:t>
            </a:r>
            <a:endParaRPr lang="en-US" sz="3600" i="1" dirty="0">
              <a:latin typeface="Cambria"/>
            </a:endParaRPr>
          </a:p>
        </p:txBody>
      </p:sp>
    </p:spTree>
    <p:extLst>
      <p:ext uri="{BB962C8B-B14F-4D97-AF65-F5344CB8AC3E}">
        <p14:creationId xmlns:p14="http://schemas.microsoft.com/office/powerpoint/2010/main" val="22047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0344" y="114300"/>
            <a:ext cx="9911442" cy="898071"/>
          </a:xfrm>
        </p:spPr>
        <p:txBody>
          <a:bodyPr/>
          <a:lstStyle/>
          <a:p>
            <a:pPr algn="ctr"/>
            <a:r>
              <a:rPr lang="en-US" dirty="0">
                <a:solidFill>
                  <a:schemeClr val="bg1"/>
                </a:solidFill>
              </a:rPr>
              <a:t>Online Safety: Inappropriate Information</a:t>
            </a:r>
          </a:p>
        </p:txBody>
      </p:sp>
      <p:sp>
        <p:nvSpPr>
          <p:cNvPr id="5" name="TextBox 4"/>
          <p:cNvSpPr txBox="1"/>
          <p:nvPr/>
        </p:nvSpPr>
        <p:spPr>
          <a:xfrm>
            <a:off x="1329103" y="1663787"/>
            <a:ext cx="9473924" cy="2554545"/>
          </a:xfrm>
          <a:prstGeom prst="rect">
            <a:avLst/>
          </a:prstGeom>
          <a:noFill/>
        </p:spPr>
        <p:txBody>
          <a:bodyPr wrap="square" rtlCol="0" anchor="t">
            <a:spAutoFit/>
          </a:bodyPr>
          <a:lstStyle/>
          <a:p>
            <a:pPr marL="457200" indent="-457200">
              <a:buFont typeface="Wingdings" panose="05000000000000000000" pitchFamily="2" charset="2"/>
              <a:buChar char="§"/>
            </a:pPr>
            <a:r>
              <a:rPr lang="en-US" sz="3200" b="0" i="0" dirty="0">
                <a:effectLst/>
                <a:latin typeface="Arial" panose="020B0604020202020204" pitchFamily="34" charset="0"/>
              </a:rPr>
              <a:t>Embarrassing things about you or other people</a:t>
            </a:r>
            <a:endParaRPr lang="en-US" sz="3200" b="0" i="0" dirty="0">
              <a:latin typeface="Arial" panose="020B0604020202020204" pitchFamily="34" charset="0"/>
              <a:cs typeface="Arial"/>
            </a:endParaRPr>
          </a:p>
          <a:p>
            <a:pPr marL="457200" indent="-457200">
              <a:buFont typeface="Wingdings" panose="05000000000000000000" pitchFamily="2" charset="2"/>
              <a:buChar char="§"/>
            </a:pPr>
            <a:r>
              <a:rPr lang="en-US" sz="3200" dirty="0">
                <a:latin typeface="Arial" panose="020B0604020202020204" pitchFamily="34" charset="0"/>
              </a:rPr>
              <a:t>Revealing pictures</a:t>
            </a:r>
            <a:endParaRPr lang="en-US" sz="3200" dirty="0">
              <a:latin typeface="Arial" panose="020B0604020202020204" pitchFamily="34" charset="0"/>
              <a:cs typeface="Arial"/>
            </a:endParaRPr>
          </a:p>
          <a:p>
            <a:pPr marL="457200" indent="-457200">
              <a:buFont typeface="Wingdings" panose="05000000000000000000" pitchFamily="2" charset="2"/>
              <a:buChar char="§"/>
            </a:pPr>
            <a:r>
              <a:rPr lang="en-US" sz="3200" dirty="0">
                <a:latin typeface="Arial" panose="020B0604020202020204" pitchFamily="34" charset="0"/>
              </a:rPr>
              <a:t>Pranks</a:t>
            </a:r>
            <a:endParaRPr lang="en-US" sz="3200" dirty="0">
              <a:latin typeface="Arial" panose="020B0604020202020204" pitchFamily="34" charset="0"/>
              <a:cs typeface="Arial"/>
            </a:endParaRPr>
          </a:p>
          <a:p>
            <a:pPr marL="457200" indent="-457200">
              <a:buFont typeface="Wingdings" panose="05000000000000000000" pitchFamily="2" charset="2"/>
              <a:buChar char="§"/>
            </a:pPr>
            <a:r>
              <a:rPr lang="en-US" sz="3200" dirty="0">
                <a:latin typeface="Arial" panose="020B0604020202020204" pitchFamily="34" charset="0"/>
              </a:rPr>
              <a:t>Illegal behavior</a:t>
            </a:r>
            <a:endParaRPr lang="en-US" sz="3200" dirty="0">
              <a:latin typeface="Arial" panose="020B0604020202020204" pitchFamily="34" charset="0"/>
              <a:cs typeface="Arial"/>
            </a:endParaRPr>
          </a:p>
          <a:p>
            <a:pPr marL="457200" indent="-457200">
              <a:buFont typeface="Wingdings" panose="05000000000000000000" pitchFamily="2" charset="2"/>
              <a:buChar char="§"/>
            </a:pPr>
            <a:r>
              <a:rPr lang="en-US" sz="3200" dirty="0">
                <a:latin typeface="Arial" panose="020B0604020202020204" pitchFamily="34" charset="0"/>
              </a:rPr>
              <a:t>Hate Speech</a:t>
            </a:r>
            <a:endParaRPr lang="en-US" sz="3200" dirty="0"/>
          </a:p>
        </p:txBody>
      </p:sp>
      <p:sp>
        <p:nvSpPr>
          <p:cNvPr id="4" name="TextBox 3"/>
          <p:cNvSpPr txBox="1"/>
          <p:nvPr/>
        </p:nvSpPr>
        <p:spPr>
          <a:xfrm>
            <a:off x="7779222" y="6581001"/>
            <a:ext cx="2845715" cy="276999"/>
          </a:xfrm>
          <a:prstGeom prst="rect">
            <a:avLst/>
          </a:prstGeom>
          <a:noFill/>
        </p:spPr>
        <p:txBody>
          <a:bodyPr wrap="none" rtlCol="0">
            <a:spAutoFit/>
          </a:bodyPr>
          <a:lstStyle/>
          <a:p>
            <a:r>
              <a:rPr lang="en-US" sz="1200" dirty="0"/>
              <a:t>Source: https://www.netsmartz.org/Home</a:t>
            </a:r>
          </a:p>
        </p:txBody>
      </p:sp>
      <p:sp>
        <p:nvSpPr>
          <p:cNvPr id="3" name="TextBox 2">
            <a:extLst>
              <a:ext uri="{FF2B5EF4-FFF2-40B4-BE49-F238E27FC236}">
                <a16:creationId xmlns:a16="http://schemas.microsoft.com/office/drawing/2014/main" id="{FBD65DAB-4F45-4D12-B7D1-547D7AFDDEDF}"/>
              </a:ext>
            </a:extLst>
          </p:cNvPr>
          <p:cNvSpPr txBox="1"/>
          <p:nvPr/>
        </p:nvSpPr>
        <p:spPr>
          <a:xfrm>
            <a:off x="848265" y="1015042"/>
            <a:ext cx="10452338"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t>Information that you shouldn’t share online includes</a:t>
            </a:r>
            <a:r>
              <a:rPr lang="en-US" sz="3600" b="1" dirty="0">
                <a:cs typeface="Calibri"/>
              </a:rPr>
              <a:t>:</a:t>
            </a:r>
          </a:p>
        </p:txBody>
      </p:sp>
      <p:sp>
        <p:nvSpPr>
          <p:cNvPr id="6" name="TextBox 5">
            <a:extLst>
              <a:ext uri="{FF2B5EF4-FFF2-40B4-BE49-F238E27FC236}">
                <a16:creationId xmlns:a16="http://schemas.microsoft.com/office/drawing/2014/main" id="{86451FE5-B516-4479-B0D8-BFD0FF816CC3}"/>
              </a:ext>
            </a:extLst>
          </p:cNvPr>
          <p:cNvSpPr txBox="1"/>
          <p:nvPr/>
        </p:nvSpPr>
        <p:spPr>
          <a:xfrm>
            <a:off x="848264" y="4408098"/>
            <a:ext cx="11343734" cy="224676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0070C0"/>
                </a:solidFill>
                <a:cs typeface="Calibri"/>
              </a:rPr>
              <a:t>Possible Consequences for posting these things online:​</a:t>
            </a:r>
          </a:p>
          <a:p>
            <a:pPr marL="457200" indent="-457200">
              <a:buFont typeface="Arial"/>
              <a:buChar char="•"/>
            </a:pPr>
            <a:r>
              <a:rPr lang="en-US" sz="2800" dirty="0">
                <a:solidFill>
                  <a:srgbClr val="000000"/>
                </a:solidFill>
                <a:cs typeface="Arial"/>
              </a:rPr>
              <a:t>Could hurt your reputation or</a:t>
            </a:r>
            <a:r>
              <a:rPr lang="en-US" sz="2800" dirty="0">
                <a:solidFill>
                  <a:srgbClr val="000000"/>
                </a:solidFill>
                <a:cs typeface="Calibri"/>
              </a:rPr>
              <a:t> impact your future college and career plans.</a:t>
            </a:r>
          </a:p>
          <a:p>
            <a:pPr marL="457200" indent="-457200">
              <a:buFont typeface="Arial"/>
              <a:buChar char="•"/>
            </a:pPr>
            <a:r>
              <a:rPr lang="en-US" sz="2800" dirty="0">
                <a:solidFill>
                  <a:srgbClr val="000000"/>
                </a:solidFill>
                <a:cs typeface="Arial"/>
              </a:rPr>
              <a:t>Could get in trouble at home, at school or even by the law.​</a:t>
            </a:r>
            <a:endParaRPr lang="en-US" sz="2800" dirty="0">
              <a:solidFill>
                <a:srgbClr val="000000"/>
              </a:solidFill>
              <a:cs typeface="Calibri"/>
            </a:endParaRPr>
          </a:p>
          <a:p>
            <a:pPr marL="457200" indent="-457200">
              <a:buFont typeface="Arial"/>
              <a:buChar char="•"/>
            </a:pPr>
            <a:r>
              <a:rPr lang="en-US" sz="2800" dirty="0">
                <a:solidFill>
                  <a:srgbClr val="000000"/>
                </a:solidFill>
                <a:cs typeface="Arial"/>
              </a:rPr>
              <a:t>Could lead to loss of privileges and or disciplinary action. ​</a:t>
            </a:r>
            <a:endParaRPr lang="en-US" sz="2800" dirty="0">
              <a:solidFill>
                <a:srgbClr val="000000"/>
              </a:solidFill>
              <a:cs typeface="Calibri"/>
            </a:endParaRPr>
          </a:p>
          <a:p>
            <a:r>
              <a:rPr lang="en-US" sz="2800" dirty="0">
                <a:solidFill>
                  <a:srgbClr val="444444"/>
                </a:solidFill>
                <a:cs typeface="Calibri"/>
              </a:rPr>
              <a:t>​</a:t>
            </a:r>
          </a:p>
        </p:txBody>
      </p:sp>
    </p:spTree>
    <p:extLst>
      <p:ext uri="{BB962C8B-B14F-4D97-AF65-F5344CB8AC3E}">
        <p14:creationId xmlns:p14="http://schemas.microsoft.com/office/powerpoint/2010/main" val="2099065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0344" y="114300"/>
            <a:ext cx="9911442" cy="898071"/>
          </a:xfrm>
        </p:spPr>
        <p:txBody>
          <a:bodyPr/>
          <a:lstStyle/>
          <a:p>
            <a:pPr algn="ctr"/>
            <a:r>
              <a:rPr lang="en-US" dirty="0">
                <a:solidFill>
                  <a:schemeClr val="bg1"/>
                </a:solidFill>
              </a:rPr>
              <a:t>Online Safety: What to Do</a:t>
            </a:r>
          </a:p>
        </p:txBody>
      </p:sp>
      <p:sp>
        <p:nvSpPr>
          <p:cNvPr id="5" name="TextBox 4"/>
          <p:cNvSpPr txBox="1"/>
          <p:nvPr/>
        </p:nvSpPr>
        <p:spPr>
          <a:xfrm>
            <a:off x="1329103" y="1663787"/>
            <a:ext cx="10279056" cy="2062103"/>
          </a:xfrm>
          <a:prstGeom prst="rect">
            <a:avLst/>
          </a:prstGeom>
          <a:noFill/>
        </p:spPr>
        <p:txBody>
          <a:bodyPr wrap="square" rtlCol="0" anchor="t">
            <a:spAutoFit/>
          </a:bodyPr>
          <a:lstStyle/>
          <a:p>
            <a:pPr marL="457200" indent="-457200">
              <a:buFont typeface="Wingdings" panose="05000000000000000000" pitchFamily="2" charset="2"/>
              <a:buChar char="§"/>
            </a:pPr>
            <a:r>
              <a:rPr lang="en-US" sz="3200" b="0" i="0" dirty="0">
                <a:effectLst/>
                <a:latin typeface="Arial" panose="020B0604020202020204" pitchFamily="34" charset="0"/>
              </a:rPr>
              <a:t>Report it to an adult immediately</a:t>
            </a:r>
          </a:p>
          <a:p>
            <a:pPr marL="457200" indent="-457200">
              <a:buFont typeface="Wingdings" panose="05000000000000000000" pitchFamily="2" charset="2"/>
              <a:buChar char="§"/>
            </a:pPr>
            <a:r>
              <a:rPr lang="en-US" sz="3200" dirty="0">
                <a:latin typeface="Arial" panose="020B0604020202020204" pitchFamily="34" charset="0"/>
              </a:rPr>
              <a:t>Take Screenshot, if instructed</a:t>
            </a:r>
          </a:p>
          <a:p>
            <a:pPr marL="457200" indent="-457200">
              <a:buFont typeface="Wingdings" panose="05000000000000000000" pitchFamily="2" charset="2"/>
              <a:buChar char="§"/>
            </a:pPr>
            <a:r>
              <a:rPr lang="en-US" sz="3200" dirty="0">
                <a:latin typeface="Arial" panose="020B0604020202020204" pitchFamily="34" charset="0"/>
              </a:rPr>
              <a:t>Minimize screen</a:t>
            </a:r>
            <a:r>
              <a:rPr lang="en-US" sz="3200" dirty="0">
                <a:latin typeface="Arial" panose="020B0604020202020204" pitchFamily="34" charset="0"/>
                <a:cs typeface="Arial"/>
              </a:rPr>
              <a:t> if you need to show it to an adult</a:t>
            </a:r>
          </a:p>
          <a:p>
            <a:pPr marL="457200" indent="-457200">
              <a:buFont typeface="Wingdings" panose="05000000000000000000" pitchFamily="2" charset="2"/>
              <a:buChar char="§"/>
            </a:pPr>
            <a:r>
              <a:rPr lang="en-US" sz="3200" dirty="0">
                <a:latin typeface="Arial" panose="020B0604020202020204" pitchFamily="34" charset="0"/>
              </a:rPr>
              <a:t>Close or delete</a:t>
            </a:r>
            <a:r>
              <a:rPr lang="en-US" sz="3200" dirty="0">
                <a:latin typeface="Arial" panose="020B0604020202020204" pitchFamily="34" charset="0"/>
                <a:cs typeface="Arial"/>
              </a:rPr>
              <a:t> it if you don't need to report it.</a:t>
            </a:r>
          </a:p>
        </p:txBody>
      </p:sp>
      <p:sp>
        <p:nvSpPr>
          <p:cNvPr id="4" name="TextBox 3"/>
          <p:cNvSpPr txBox="1"/>
          <p:nvPr/>
        </p:nvSpPr>
        <p:spPr>
          <a:xfrm>
            <a:off x="7779222" y="6581001"/>
            <a:ext cx="2845715" cy="276999"/>
          </a:xfrm>
          <a:prstGeom prst="rect">
            <a:avLst/>
          </a:prstGeom>
          <a:noFill/>
        </p:spPr>
        <p:txBody>
          <a:bodyPr wrap="none" rtlCol="0">
            <a:spAutoFit/>
          </a:bodyPr>
          <a:lstStyle/>
          <a:p>
            <a:r>
              <a:rPr lang="en-US" sz="1200" dirty="0"/>
              <a:t>Source: https://www.netsmartz.org/Home</a:t>
            </a:r>
          </a:p>
        </p:txBody>
      </p:sp>
    </p:spTree>
    <p:extLst>
      <p:ext uri="{BB962C8B-B14F-4D97-AF65-F5344CB8AC3E}">
        <p14:creationId xmlns:p14="http://schemas.microsoft.com/office/powerpoint/2010/main" val="1613590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1362</Words>
  <Application>Microsoft Office PowerPoint</Application>
  <PresentationFormat>Widescreen</PresentationFormat>
  <Paragraphs>200</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Who Should Be Here?</vt:lpstr>
      <vt:lpstr>Agenda</vt:lpstr>
      <vt:lpstr>What is Digital Citizenship?</vt:lpstr>
      <vt:lpstr>Online Safety</vt:lpstr>
      <vt:lpstr>Online Safety: Predators</vt:lpstr>
      <vt:lpstr>Online Safety: Inappropriate Content</vt:lpstr>
      <vt:lpstr>Online Safety: Inappropriate Information</vt:lpstr>
      <vt:lpstr>Online Safety: What to Do</vt:lpstr>
      <vt:lpstr>Online Safety: Best Practices</vt:lpstr>
      <vt:lpstr>Respect Online: Cyberbullying</vt:lpstr>
      <vt:lpstr>Respect Online: Cyberbullying</vt:lpstr>
      <vt:lpstr>Behaving Respectfully When Online</vt:lpstr>
      <vt:lpstr>Digital Footprint</vt:lpstr>
      <vt:lpstr>Digital Footprint</vt:lpstr>
      <vt:lpstr>Rings of Responsibility</vt:lpstr>
      <vt:lpstr>Rings of Responsibility</vt:lpstr>
      <vt:lpstr>Digital Citizenship Pledge</vt:lpstr>
      <vt:lpstr>Images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108</cp:revision>
  <dcterms:modified xsi:type="dcterms:W3CDTF">2018-08-29T18:10:26Z</dcterms:modified>
</cp:coreProperties>
</file>